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rawings/drawing1.xml" ContentType="application/vnd.openxmlformats-officedocument.drawingml.chartshapes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drawings/drawing2.xml" ContentType="application/vnd.openxmlformats-officedocument.drawingml.chartshapes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9" r:id="rId5"/>
    <p:sldId id="260" r:id="rId6"/>
    <p:sldId id="268" r:id="rId7"/>
    <p:sldId id="267" r:id="rId8"/>
    <p:sldId id="271" r:id="rId9"/>
    <p:sldId id="270" r:id="rId10"/>
    <p:sldId id="273" r:id="rId11"/>
    <p:sldId id="274" r:id="rId12"/>
    <p:sldId id="275" r:id="rId13"/>
    <p:sldId id="281" r:id="rId14"/>
    <p:sldId id="276" r:id="rId15"/>
    <p:sldId id="277" r:id="rId16"/>
    <p:sldId id="278" r:id="rId17"/>
    <p:sldId id="279" r:id="rId18"/>
    <p:sldId id="265" r:id="rId19"/>
    <p:sldId id="266" r:id="rId20"/>
    <p:sldId id="280" r:id="rId21"/>
    <p:sldId id="272" r:id="rId22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C37"/>
    <a:srgbClr val="B49C35"/>
    <a:srgbClr val="877528"/>
    <a:srgbClr val="5EC795"/>
    <a:srgbClr val="CDB756"/>
    <a:srgbClr val="94CEE2"/>
    <a:srgbClr val="7ED2AA"/>
    <a:srgbClr val="71BDD9"/>
    <a:srgbClr val="FF9933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 autoAdjust="0"/>
    <p:restoredTop sz="90988" autoAdjust="0"/>
  </p:normalViewPr>
  <p:slideViewPr>
    <p:cSldViewPr snapToGrid="0">
      <p:cViewPr varScale="1">
        <p:scale>
          <a:sx n="105" d="100"/>
          <a:sy n="105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SistematizacaoPO_A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chartUserShapes" Target="../drawings/drawing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chartUserShapes" Target="../drawings/drawing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https://uapt33090.sharepoint.com/sites/OP_CentraDescentra_AEDREL2/Shared%20Documents/APDR/APDR_2021/Mapeamento/FundosEducaJU2.xls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https://uapt33090.sharepoint.com/sites/OP_CentraDescentra_AEDREL2/Shared%20Documents/APDR/APDR_2021/Mapeamento/FundosEducaJU2.xl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https://uapt33090.sharepoint.com/sites/OP_CentraDescentra_AEDREL2/Shared%20Documents/APDR/APDR_2021/Mapeamento/FundosEducaJU2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SistematizacaoPO_A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DGEEC_DSEE_DEEBS_2021_TxTransConcl_NUTS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DGEEC_DSEE_DEEBS_2021_TxTransConcl_NUTS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uapt33090.sharepoint.com/sites/OP_CentraDescentra_AEDREL2/Shared%20Documents/APDR/APDR_2021/Mapeamento/Indicadores%20Sucesso%20e%20Abandono/DGEEC_DSEE_DEEBS_2021_TxRetDe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pt-PT" sz="1050" dirty="0"/>
              <a:t>Nº de Operações do OT10 por PI</a:t>
            </a:r>
          </a:p>
          <a:p>
            <a:pPr>
              <a:defRPr sz="1050"/>
            </a:pPr>
            <a:r>
              <a:rPr lang="pt-PT" sz="1050" dirty="0"/>
              <a:t>aprovadas em cada PO Regional</a:t>
            </a:r>
          </a:p>
        </c:rich>
      </c:tx>
      <c:layout>
        <c:manualLayout>
          <c:xMode val="edge"/>
          <c:yMode val="edge"/>
          <c:x val="0.12377282857718705"/>
          <c:y val="1.09027510509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0.14556791767601598"/>
          <c:y val="0.16419506363904648"/>
          <c:w val="0.82826397870104096"/>
          <c:h val="0.38402299405825807"/>
        </c:manualLayout>
      </c:layout>
      <c:barChart>
        <c:barDir val="col"/>
        <c:grouping val="stacked"/>
        <c:varyColors val="0"/>
        <c:ser>
          <c:idx val="0"/>
          <c:order val="0"/>
          <c:tx>
            <c:v>PI10.1</c:v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Sheet1!$D$3:$J$3</c:f>
              <c:numCache>
                <c:formatCode>General</c:formatCode>
                <c:ptCount val="7"/>
                <c:pt idx="0">
                  <c:v>187</c:v>
                </c:pt>
                <c:pt idx="1">
                  <c:v>22</c:v>
                </c:pt>
                <c:pt idx="2">
                  <c:v>94</c:v>
                </c:pt>
                <c:pt idx="3">
                  <c:v>76</c:v>
                </c:pt>
                <c:pt idx="4">
                  <c:v>55</c:v>
                </c:pt>
                <c:pt idx="5">
                  <c:v>26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0C-4BBD-A499-C05467E46382}"/>
            </c:ext>
          </c:extLst>
        </c:ser>
        <c:ser>
          <c:idx val="1"/>
          <c:order val="1"/>
          <c:tx>
            <c:v>PI10.2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Sheet1!$D$5:$J$5</c:f>
              <c:numCache>
                <c:formatCode>General</c:formatCode>
                <c:ptCount val="7"/>
                <c:pt idx="0">
                  <c:v>104</c:v>
                </c:pt>
                <c:pt idx="1">
                  <c:v>37</c:v>
                </c:pt>
                <c:pt idx="2">
                  <c:v>0</c:v>
                </c:pt>
                <c:pt idx="3">
                  <c:v>23</c:v>
                </c:pt>
                <c:pt idx="4">
                  <c:v>0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0C-4BBD-A499-C05467E46382}"/>
            </c:ext>
          </c:extLst>
        </c:ser>
        <c:ser>
          <c:idx val="2"/>
          <c:order val="2"/>
          <c:tx>
            <c:v>PI10.3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Sheet1!$D$7:$J$7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85</c:v>
                </c:pt>
                <c:pt idx="3">
                  <c:v>0</c:v>
                </c:pt>
                <c:pt idx="4">
                  <c:v>27</c:v>
                </c:pt>
                <c:pt idx="5">
                  <c:v>77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0C-4BBD-A499-C05467E46382}"/>
            </c:ext>
          </c:extLst>
        </c:ser>
        <c:ser>
          <c:idx val="3"/>
          <c:order val="3"/>
          <c:tx>
            <c:v>PI10.4</c:v>
          </c:tx>
          <c:spPr>
            <a:solidFill>
              <a:srgbClr val="FFCCFF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Sheet1!$D$9:$J$9</c:f>
              <c:numCache>
                <c:formatCode>General</c:formatCode>
                <c:ptCount val="7"/>
                <c:pt idx="0">
                  <c:v>29</c:v>
                </c:pt>
                <c:pt idx="1">
                  <c:v>16</c:v>
                </c:pt>
                <c:pt idx="2">
                  <c:v>58</c:v>
                </c:pt>
                <c:pt idx="3">
                  <c:v>4</c:v>
                </c:pt>
                <c:pt idx="4">
                  <c:v>9</c:v>
                </c:pt>
                <c:pt idx="5">
                  <c:v>149</c:v>
                </c:pt>
                <c:pt idx="6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0C-4BBD-A499-C05467E46382}"/>
            </c:ext>
          </c:extLst>
        </c:ser>
        <c:ser>
          <c:idx val="4"/>
          <c:order val="4"/>
          <c:tx>
            <c:v>PI10.5</c:v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Sheet1!$D$11:$J$11</c:f>
              <c:numCache>
                <c:formatCode>General</c:formatCode>
                <c:ptCount val="7"/>
                <c:pt idx="0">
                  <c:v>193</c:v>
                </c:pt>
                <c:pt idx="1">
                  <c:v>224</c:v>
                </c:pt>
                <c:pt idx="2">
                  <c:v>287</c:v>
                </c:pt>
                <c:pt idx="3">
                  <c:v>159</c:v>
                </c:pt>
                <c:pt idx="4">
                  <c:v>50</c:v>
                </c:pt>
                <c:pt idx="5">
                  <c:v>13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0C-4BBD-A499-C05467E46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24271055"/>
        <c:axId val="1624263983"/>
      </c:barChart>
      <c:catAx>
        <c:axId val="1624271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  <c:crossAx val="1624263983"/>
        <c:crosses val="autoZero"/>
        <c:auto val="1"/>
        <c:lblAlgn val="ctr"/>
        <c:lblOffset val="100"/>
        <c:noMultiLvlLbl val="0"/>
      </c:catAx>
      <c:valAx>
        <c:axId val="162426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  <c:crossAx val="16242710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</c:dTable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9625886786834248"/>
          <c:y val="0.92302898469915773"/>
          <c:w val="0.61599997853804278"/>
          <c:h val="6.9018887976426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accent1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>
              <a:lumMod val="50000"/>
              <a:lumOff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P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884601764698416E-2"/>
          <c:y val="5.8180828431796228E-2"/>
          <c:w val="0.83806070610695971"/>
          <c:h val="0.55822973007807597"/>
        </c:manualLayout>
      </c:layout>
      <c:lineChart>
        <c:grouping val="standard"/>
        <c:varyColors val="0"/>
        <c:ser>
          <c:idx val="3"/>
          <c:order val="2"/>
          <c:tx>
            <c:strRef>
              <c:f>NUTSIII!$A$4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19050" cap="rnd">
              <a:solidFill>
                <a:srgbClr val="CDB75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/>
              </a:solidFill>
              <a:ln w="19050">
                <a:solidFill>
                  <a:srgbClr val="CDB756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0.27327889691957652"/>
                  <c:y val="1.74158095610678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2EF0-4F69-BCEC-24568758F6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NUTSIII!$B$4:$L$4</c:f>
              <c:numCache>
                <c:formatCode>0.00</c:formatCode>
                <c:ptCount val="11"/>
                <c:pt idx="0">
                  <c:v>9.5999999999999943</c:v>
                </c:pt>
                <c:pt idx="1">
                  <c:v>8.9000000000000057</c:v>
                </c:pt>
                <c:pt idx="2">
                  <c:v>11.200000000000003</c:v>
                </c:pt>
                <c:pt idx="3">
                  <c:v>11.400000000000006</c:v>
                </c:pt>
                <c:pt idx="4">
                  <c:v>11.200000000000003</c:v>
                </c:pt>
                <c:pt idx="5">
                  <c:v>9</c:v>
                </c:pt>
                <c:pt idx="6">
                  <c:v>7.5</c:v>
                </c:pt>
                <c:pt idx="7">
                  <c:v>6.5</c:v>
                </c:pt>
                <c:pt idx="8">
                  <c:v>6.1</c:v>
                </c:pt>
                <c:pt idx="9">
                  <c:v>4.9000000000000057</c:v>
                </c:pt>
                <c:pt idx="10">
                  <c:v>3.0999999999999943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F0-4F69-BCEC-24568758F6B9}"/>
            </c:ext>
          </c:extLst>
        </c:ser>
        <c:ser>
          <c:idx val="1"/>
          <c:order val="4"/>
          <c:tx>
            <c:strRef>
              <c:f>NUTSIII!$A$6</c:f>
              <c:strCache>
                <c:ptCount val="1"/>
                <c:pt idx="0">
                  <c:v>Algarve</c:v>
                </c:pt>
              </c:strCache>
            </c:strRef>
          </c:tx>
          <c:spPr>
            <a:ln w="19050" cap="rnd">
              <a:solidFill>
                <a:srgbClr val="5EC79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/>
              </a:solidFill>
              <a:ln w="19050">
                <a:solidFill>
                  <a:srgbClr val="5EC795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7.7744262655026972E-2"/>
                  <c:y val="-0.2184872484218794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D-2EF0-4F69-BCEC-24568758F6B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NUTSIII!$B$6:$L$6</c:f>
              <c:numCache>
                <c:formatCode>0.00</c:formatCode>
                <c:ptCount val="11"/>
                <c:pt idx="0">
                  <c:v>9.7999999999999972</c:v>
                </c:pt>
                <c:pt idx="1">
                  <c:v>8.9000000000000057</c:v>
                </c:pt>
                <c:pt idx="2">
                  <c:v>11.400000000000006</c:v>
                </c:pt>
                <c:pt idx="3">
                  <c:v>12.200000000000003</c:v>
                </c:pt>
                <c:pt idx="4">
                  <c:v>11.900000000000006</c:v>
                </c:pt>
                <c:pt idx="5">
                  <c:v>10.200000000000003</c:v>
                </c:pt>
                <c:pt idx="6">
                  <c:v>8.9000000000000057</c:v>
                </c:pt>
                <c:pt idx="7">
                  <c:v>7.6</c:v>
                </c:pt>
                <c:pt idx="8">
                  <c:v>7.1</c:v>
                </c:pt>
                <c:pt idx="9">
                  <c:v>5.0999999999999943</c:v>
                </c:pt>
                <c:pt idx="10">
                  <c:v>3.2000000000000028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F0-4F69-BCEC-24568758F6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NUTSIII!$B$2:$L$2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6.2000000000000028</c:v>
                      </c:pt>
                      <c:pt idx="1">
                        <c:v>6.0999999999999943</c:v>
                      </c:pt>
                      <c:pt idx="2">
                        <c:v>8.0999999999999943</c:v>
                      </c:pt>
                      <c:pt idx="3">
                        <c:v>9.2000000000000028</c:v>
                      </c:pt>
                      <c:pt idx="4">
                        <c:v>8.5</c:v>
                      </c:pt>
                      <c:pt idx="5">
                        <c:v>6.7000000000000028</c:v>
                      </c:pt>
                      <c:pt idx="6">
                        <c:v>5.4000000000000057</c:v>
                      </c:pt>
                      <c:pt idx="7">
                        <c:v>4.3</c:v>
                      </c:pt>
                      <c:pt idx="8">
                        <c:v>3.6</c:v>
                      </c:pt>
                      <c:pt idx="9">
                        <c:v>2.4000000000000057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2EF0-4F69-BCEC-24568758F6B9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NUTSIII!$B$3:$L$3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8.5</c:v>
                      </c:pt>
                      <c:pt idx="3">
                        <c:v>9.2999999999999972</c:v>
                      </c:pt>
                      <c:pt idx="4">
                        <c:v>8.7999999999999972</c:v>
                      </c:pt>
                      <c:pt idx="5">
                        <c:v>7</c:v>
                      </c:pt>
                      <c:pt idx="6">
                        <c:v>5.5999999999999943</c:v>
                      </c:pt>
                      <c:pt idx="7">
                        <c:v>4.8</c:v>
                      </c:pt>
                      <c:pt idx="8">
                        <c:v>4.4000000000000004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EF0-4F69-BCEC-24568758F6B9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NUTSIII!$B$5:$L$5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8.5</c:v>
                      </c:pt>
                      <c:pt idx="1">
                        <c:v>8.5</c:v>
                      </c:pt>
                      <c:pt idx="2">
                        <c:v>11.200000000000003</c:v>
                      </c:pt>
                      <c:pt idx="3">
                        <c:v>11.799999999999997</c:v>
                      </c:pt>
                      <c:pt idx="4">
                        <c:v>11.900000000000006</c:v>
                      </c:pt>
                      <c:pt idx="5">
                        <c:v>9.4000000000000057</c:v>
                      </c:pt>
                      <c:pt idx="6">
                        <c:v>7.7999999999999972</c:v>
                      </c:pt>
                      <c:pt idx="7">
                        <c:v>7.1</c:v>
                      </c:pt>
                      <c:pt idx="8">
                        <c:v>6.7</c:v>
                      </c:pt>
                      <c:pt idx="9">
                        <c:v>5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EF0-4F69-BCEC-24568758F6B9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NUTSIII!$B$7:$L$7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7.7999999999999972</c:v>
                      </c:pt>
                      <c:pt idx="2">
                        <c:v>10.299999999999997</c:v>
                      </c:pt>
                      <c:pt idx="3">
                        <c:v>10</c:v>
                      </c:pt>
                      <c:pt idx="4">
                        <c:v>10.5</c:v>
                      </c:pt>
                      <c:pt idx="5">
                        <c:v>8</c:v>
                      </c:pt>
                      <c:pt idx="6">
                        <c:v>7.2000000000000028</c:v>
                      </c:pt>
                      <c:pt idx="7">
                        <c:v>6.2</c:v>
                      </c:pt>
                      <c:pt idx="8">
                        <c:v>6.1</c:v>
                      </c:pt>
                      <c:pt idx="9">
                        <c:v>4.7999999999999972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EF0-4F69-BCEC-24568758F6B9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NUTSIII!$B$8:$L$8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9.7000000000000028</c:v>
                      </c:pt>
                      <c:pt idx="2">
                        <c:v>11.400000000000006</c:v>
                      </c:pt>
                      <c:pt idx="3">
                        <c:v>13</c:v>
                      </c:pt>
                      <c:pt idx="4">
                        <c:v>12.5</c:v>
                      </c:pt>
                      <c:pt idx="5">
                        <c:v>10</c:v>
                      </c:pt>
                      <c:pt idx="6">
                        <c:v>8.0999999999999943</c:v>
                      </c:pt>
                      <c:pt idx="7">
                        <c:v>7.1</c:v>
                      </c:pt>
                      <c:pt idx="8">
                        <c:v>6.2</c:v>
                      </c:pt>
                      <c:pt idx="9">
                        <c:v>4.0999999999999943</c:v>
                      </c:pt>
                      <c:pt idx="10">
                        <c:v>2.7000000000000028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2EF0-4F69-BCEC-24568758F6B9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NUTSIII!$B$9:$L$9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2EF0-4F69-BCEC-24568758F6B9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NUTSIII!$B$10:$L$10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8.2000000000000028</c:v>
                      </c:pt>
                      <c:pt idx="2">
                        <c:v>12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9.4000000000000057</c:v>
                      </c:pt>
                      <c:pt idx="6">
                        <c:v>7.4000000000000057</c:v>
                      </c:pt>
                      <c:pt idx="7">
                        <c:v>6.6</c:v>
                      </c:pt>
                      <c:pt idx="8">
                        <c:v>6.9</c:v>
                      </c:pt>
                      <c:pt idx="9">
                        <c:v>4.9000000000000057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2EF0-4F69-BCEC-24568758F6B9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NUTSIII!$B$11:$L$11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4.5999999999999943</c:v>
                      </c:pt>
                      <c:pt idx="1">
                        <c:v>4.0999999999999943</c:v>
                      </c:pt>
                      <c:pt idx="2">
                        <c:v>6.4000000000000057</c:v>
                      </c:pt>
                      <c:pt idx="3">
                        <c:v>6.2999999999999972</c:v>
                      </c:pt>
                      <c:pt idx="4">
                        <c:v>5.9000000000000057</c:v>
                      </c:pt>
                      <c:pt idx="5">
                        <c:v>4.0999999999999943</c:v>
                      </c:pt>
                      <c:pt idx="6">
                        <c:v>3.7999999999999972</c:v>
                      </c:pt>
                      <c:pt idx="7">
                        <c:v>3</c:v>
                      </c:pt>
                      <c:pt idx="8">
                        <c:v>2.4</c:v>
                      </c:pt>
                      <c:pt idx="9">
                        <c:v>1.2999999999999972</c:v>
                      </c:pt>
                      <c:pt idx="10">
                        <c:v>0.5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2EF0-4F69-BCEC-24568758F6B9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NUTSIII!$B$12:$L$12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</c:v>
                      </c:pt>
                      <c:pt idx="1">
                        <c:v>8.0999999999999943</c:v>
                      </c:pt>
                      <c:pt idx="2">
                        <c:v>9.9000000000000057</c:v>
                      </c:pt>
                      <c:pt idx="3">
                        <c:v>11.400000000000006</c:v>
                      </c:pt>
                      <c:pt idx="4">
                        <c:v>9.0999999999999943</c:v>
                      </c:pt>
                      <c:pt idx="5">
                        <c:v>6.5999999999999943</c:v>
                      </c:pt>
                      <c:pt idx="6">
                        <c:v>6.5999999999999943</c:v>
                      </c:pt>
                      <c:pt idx="7">
                        <c:v>4.8</c:v>
                      </c:pt>
                      <c:pt idx="8">
                        <c:v>4.7</c:v>
                      </c:pt>
                      <c:pt idx="9">
                        <c:v>3.5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2EF0-4F69-BCEC-24568758F6B9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NUTSIII!$B$13:$L$13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2EF0-4F69-BCEC-24568758F6B9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NUTSIII!$B$14:$L$14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8.7000000000000028</c:v>
                      </c:pt>
                      <c:pt idx="3">
                        <c:v>9.7000000000000028</c:v>
                      </c:pt>
                      <c:pt idx="4">
                        <c:v>9.0999999999999943</c:v>
                      </c:pt>
                      <c:pt idx="5">
                        <c:v>7.2999999999999972</c:v>
                      </c:pt>
                      <c:pt idx="6">
                        <c:v>5.9000000000000057</c:v>
                      </c:pt>
                      <c:pt idx="7">
                        <c:v>4.7</c:v>
                      </c:pt>
                      <c:pt idx="8">
                        <c:v>4.0999999999999996</c:v>
                      </c:pt>
                      <c:pt idx="9">
                        <c:v>3.0999999999999943</c:v>
                      </c:pt>
                      <c:pt idx="10">
                        <c:v>1.5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2EF0-4F69-BCEC-24568758F6B9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NUTSIII!$B$15:$L$15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5.2999999999999972</c:v>
                      </c:pt>
                      <c:pt idx="2">
                        <c:v>7.0999999999999943</c:v>
                      </c:pt>
                      <c:pt idx="3">
                        <c:v>8.4000000000000057</c:v>
                      </c:pt>
                      <c:pt idx="4">
                        <c:v>7.4000000000000057</c:v>
                      </c:pt>
                      <c:pt idx="5">
                        <c:v>5.9000000000000057</c:v>
                      </c:pt>
                      <c:pt idx="6">
                        <c:v>4.7999999999999972</c:v>
                      </c:pt>
                      <c:pt idx="7">
                        <c:v>3.9</c:v>
                      </c:pt>
                      <c:pt idx="8">
                        <c:v>2.7</c:v>
                      </c:pt>
                      <c:pt idx="9">
                        <c:v>1.7000000000000028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2EF0-4F69-BCEC-24568758F6B9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NUTSIII!$B$16:$L$16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</c:v>
                      </c:pt>
                      <c:pt idx="1">
                        <c:v>9.4000000000000057</c:v>
                      </c:pt>
                      <c:pt idx="2">
                        <c:v>13</c:v>
                      </c:pt>
                      <c:pt idx="3">
                        <c:v>13.400000000000006</c:v>
                      </c:pt>
                      <c:pt idx="4">
                        <c:v>13.900000000000006</c:v>
                      </c:pt>
                      <c:pt idx="5">
                        <c:v>10.400000000000006</c:v>
                      </c:pt>
                      <c:pt idx="6">
                        <c:v>8.7000000000000028</c:v>
                      </c:pt>
                      <c:pt idx="7">
                        <c:v>9.1</c:v>
                      </c:pt>
                      <c:pt idx="8">
                        <c:v>8.6</c:v>
                      </c:pt>
                      <c:pt idx="9">
                        <c:v>7.2999999999999972</c:v>
                      </c:pt>
                      <c:pt idx="10">
                        <c:v>4.0999999999999943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2EF0-4F69-BCEC-24568758F6B9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NUTSIII!$B$17:$L$17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</c:v>
                      </c:pt>
                      <c:pt idx="2">
                        <c:v>10</c:v>
                      </c:pt>
                      <c:pt idx="3">
                        <c:v>10.299999999999997</c:v>
                      </c:pt>
                      <c:pt idx="4">
                        <c:v>10.099999999999994</c:v>
                      </c:pt>
                      <c:pt idx="5">
                        <c:v>10.299999999999997</c:v>
                      </c:pt>
                      <c:pt idx="6">
                        <c:v>7.5</c:v>
                      </c:pt>
                      <c:pt idx="7">
                        <c:v>6.7</c:v>
                      </c:pt>
                      <c:pt idx="8">
                        <c:v>7</c:v>
                      </c:pt>
                      <c:pt idx="9">
                        <c:v>4.7000000000000028</c:v>
                      </c:pt>
                      <c:pt idx="10">
                        <c:v>2.7999999999999972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2EF0-4F69-BCEC-24568758F6B9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NUTSIII!$B$18:$L$18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7.2000000000000028</c:v>
                      </c:pt>
                      <c:pt idx="1">
                        <c:v>7.0999999999999943</c:v>
                      </c:pt>
                      <c:pt idx="2">
                        <c:v>8.2999999999999972</c:v>
                      </c:pt>
                      <c:pt idx="3">
                        <c:v>9.7999999999999972</c:v>
                      </c:pt>
                      <c:pt idx="4">
                        <c:v>9.5999999999999943</c:v>
                      </c:pt>
                      <c:pt idx="5">
                        <c:v>7.9000000000000057</c:v>
                      </c:pt>
                      <c:pt idx="6">
                        <c:v>6.4000000000000057</c:v>
                      </c:pt>
                      <c:pt idx="7">
                        <c:v>6.8</c:v>
                      </c:pt>
                      <c:pt idx="8">
                        <c:v>6.2</c:v>
                      </c:pt>
                      <c:pt idx="9">
                        <c:v>3.5</c:v>
                      </c:pt>
                      <c:pt idx="10">
                        <c:v>1.9000000000000057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2EF0-4F69-BCEC-24568758F6B9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NUTSIII!$B$19:$L$19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5.2999999999999972</c:v>
                      </c:pt>
                      <c:pt idx="1">
                        <c:v>4.7000000000000028</c:v>
                      </c:pt>
                      <c:pt idx="2">
                        <c:v>5.9000000000000057</c:v>
                      </c:pt>
                      <c:pt idx="3">
                        <c:v>7.2000000000000028</c:v>
                      </c:pt>
                      <c:pt idx="4">
                        <c:v>6.9000000000000057</c:v>
                      </c:pt>
                      <c:pt idx="5">
                        <c:v>5</c:v>
                      </c:pt>
                      <c:pt idx="6">
                        <c:v>3.7999999999999972</c:v>
                      </c:pt>
                      <c:pt idx="7">
                        <c:v>3.4</c:v>
                      </c:pt>
                      <c:pt idx="8">
                        <c:v>2.8</c:v>
                      </c:pt>
                      <c:pt idx="9">
                        <c:v>1.2999999999999972</c:v>
                      </c:pt>
                      <c:pt idx="10">
                        <c:v>0.79999999999999716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2EF0-4F69-BCEC-24568758F6B9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NUTSIII!$B$20:$L$20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9.2000000000000028</c:v>
                      </c:pt>
                      <c:pt idx="4">
                        <c:v>9.5999999999999943</c:v>
                      </c:pt>
                      <c:pt idx="5">
                        <c:v>6.5999999999999943</c:v>
                      </c:pt>
                      <c:pt idx="6">
                        <c:v>5.9000000000000057</c:v>
                      </c:pt>
                      <c:pt idx="7">
                        <c:v>4.3</c:v>
                      </c:pt>
                      <c:pt idx="8">
                        <c:v>3.9</c:v>
                      </c:pt>
                      <c:pt idx="9">
                        <c:v>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2EF0-4F69-BCEC-24568758F6B9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NUTSIII!$B$21:$L$21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8.7000000000000028</c:v>
                      </c:pt>
                      <c:pt idx="1">
                        <c:v>8.2999999999999972</c:v>
                      </c:pt>
                      <c:pt idx="2">
                        <c:v>10.5</c:v>
                      </c:pt>
                      <c:pt idx="3">
                        <c:v>12</c:v>
                      </c:pt>
                      <c:pt idx="4">
                        <c:v>11.799999999999997</c:v>
                      </c:pt>
                      <c:pt idx="5">
                        <c:v>9.5999999999999943</c:v>
                      </c:pt>
                      <c:pt idx="6">
                        <c:v>7.7000000000000028</c:v>
                      </c:pt>
                      <c:pt idx="7">
                        <c:v>6.9</c:v>
                      </c:pt>
                      <c:pt idx="8">
                        <c:v>6.2</c:v>
                      </c:pt>
                      <c:pt idx="9">
                        <c:v>4.2999999999999972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2EF0-4F69-BCEC-24568758F6B9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NUTSIII!$B$22:$L$22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7.2999999999999972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9.5999999999999943</c:v>
                      </c:pt>
                      <c:pt idx="4">
                        <c:v>8.5999999999999943</c:v>
                      </c:pt>
                      <c:pt idx="5">
                        <c:v>6.9000000000000057</c:v>
                      </c:pt>
                      <c:pt idx="6">
                        <c:v>5.5999999999999943</c:v>
                      </c:pt>
                      <c:pt idx="7">
                        <c:v>4.5</c:v>
                      </c:pt>
                      <c:pt idx="8">
                        <c:v>5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2EF0-4F69-BCEC-24568758F6B9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NUTSIII!$B$23:$L$23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8.9000000000000057</c:v>
                      </c:pt>
                      <c:pt idx="1">
                        <c:v>8</c:v>
                      </c:pt>
                      <c:pt idx="2">
                        <c:v>10.299999999999997</c:v>
                      </c:pt>
                      <c:pt idx="3">
                        <c:v>11.099999999999994</c:v>
                      </c:pt>
                      <c:pt idx="4">
                        <c:v>10.5</c:v>
                      </c:pt>
                      <c:pt idx="5">
                        <c:v>8.4000000000000057</c:v>
                      </c:pt>
                      <c:pt idx="6">
                        <c:v>7.0999999999999943</c:v>
                      </c:pt>
                      <c:pt idx="7">
                        <c:v>5.9</c:v>
                      </c:pt>
                      <c:pt idx="8">
                        <c:v>5.6</c:v>
                      </c:pt>
                      <c:pt idx="9">
                        <c:v>4.2999999999999972</c:v>
                      </c:pt>
                      <c:pt idx="10">
                        <c:v>2.5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2EF0-4F69-BCEC-24568758F6B9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NUTSIII!$B$24:$L$24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6.5999999999999943</c:v>
                      </c:pt>
                      <c:pt idx="1">
                        <c:v>6.7000000000000028</c:v>
                      </c:pt>
                      <c:pt idx="2">
                        <c:v>8.5999999999999943</c:v>
                      </c:pt>
                      <c:pt idx="3">
                        <c:v>9.7999999999999972</c:v>
                      </c:pt>
                      <c:pt idx="4">
                        <c:v>8.7000000000000028</c:v>
                      </c:pt>
                      <c:pt idx="5">
                        <c:v>6.9000000000000057</c:v>
                      </c:pt>
                      <c:pt idx="6">
                        <c:v>5</c:v>
                      </c:pt>
                      <c:pt idx="7">
                        <c:v>4.5</c:v>
                      </c:pt>
                      <c:pt idx="8">
                        <c:v>3.5</c:v>
                      </c:pt>
                      <c:pt idx="9">
                        <c:v>2.5999999999999943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2EF0-4F69-BCEC-24568758F6B9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NUTSIII!$B$25:$L$25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5.7000000000000028</c:v>
                      </c:pt>
                      <c:pt idx="1">
                        <c:v>5.7000000000000028</c:v>
                      </c:pt>
                      <c:pt idx="2">
                        <c:v>7.4000000000000057</c:v>
                      </c:pt>
                      <c:pt idx="3">
                        <c:v>8</c:v>
                      </c:pt>
                      <c:pt idx="4">
                        <c:v>8.2000000000000028</c:v>
                      </c:pt>
                      <c:pt idx="5">
                        <c:v>6.0999999999999943</c:v>
                      </c:pt>
                      <c:pt idx="6">
                        <c:v>4.7999999999999972</c:v>
                      </c:pt>
                      <c:pt idx="7">
                        <c:v>4</c:v>
                      </c:pt>
                      <c:pt idx="8">
                        <c:v>3.7</c:v>
                      </c:pt>
                      <c:pt idx="9">
                        <c:v>2.2999999999999972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2EF0-4F69-BCEC-24568758F6B9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NUTSIII!$B$26:$L$26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5.7000000000000028</c:v>
                      </c:pt>
                      <c:pt idx="2">
                        <c:v>7.7000000000000028</c:v>
                      </c:pt>
                      <c:pt idx="3">
                        <c:v>7.5999999999999943</c:v>
                      </c:pt>
                      <c:pt idx="4">
                        <c:v>6.7999999999999972</c:v>
                      </c:pt>
                      <c:pt idx="5">
                        <c:v>4.9000000000000057</c:v>
                      </c:pt>
                      <c:pt idx="6">
                        <c:v>4.4000000000000057</c:v>
                      </c:pt>
                      <c:pt idx="7">
                        <c:v>3.6</c:v>
                      </c:pt>
                      <c:pt idx="8">
                        <c:v>3.3</c:v>
                      </c:pt>
                      <c:pt idx="9">
                        <c:v>2.2000000000000028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2EF0-4F69-BCEC-24568758F6B9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NUTSIII!$B$27:$L$27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5.7999999999999972</c:v>
                      </c:pt>
                      <c:pt idx="1">
                        <c:v>6.5999999999999943</c:v>
                      </c:pt>
                      <c:pt idx="2">
                        <c:v>9</c:v>
                      </c:pt>
                      <c:pt idx="3">
                        <c:v>10</c:v>
                      </c:pt>
                      <c:pt idx="4">
                        <c:v>9</c:v>
                      </c:pt>
                      <c:pt idx="5">
                        <c:v>7.0999999999999943</c:v>
                      </c:pt>
                      <c:pt idx="6">
                        <c:v>5.7999999999999972</c:v>
                      </c:pt>
                      <c:pt idx="7">
                        <c:v>4.0999999999999996</c:v>
                      </c:pt>
                      <c:pt idx="8">
                        <c:v>3.3</c:v>
                      </c:pt>
                      <c:pt idx="9">
                        <c:v>1.5999999999999943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2EF0-4F69-BCEC-24568758F6B9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NUTSIII!$B$28:$L$28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7.4000000000000057</c:v>
                      </c:pt>
                      <c:pt idx="2">
                        <c:v>10.599999999999994</c:v>
                      </c:pt>
                      <c:pt idx="3">
                        <c:v>12.5</c:v>
                      </c:pt>
                      <c:pt idx="4">
                        <c:v>11.099999999999994</c:v>
                      </c:pt>
                      <c:pt idx="5">
                        <c:v>8.5999999999999943</c:v>
                      </c:pt>
                      <c:pt idx="6">
                        <c:v>7.2999999999999972</c:v>
                      </c:pt>
                      <c:pt idx="7">
                        <c:v>5.5</c:v>
                      </c:pt>
                      <c:pt idx="8">
                        <c:v>5.5</c:v>
                      </c:pt>
                      <c:pt idx="9">
                        <c:v>3.5999999999999943</c:v>
                      </c:pt>
                      <c:pt idx="10">
                        <c:v>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2EF0-4F69-BCEC-24568758F6B9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NUTSIII!$B$29:$L$29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5.9000000000000057</c:v>
                      </c:pt>
                      <c:pt idx="2">
                        <c:v>8</c:v>
                      </c:pt>
                      <c:pt idx="3">
                        <c:v>9.2000000000000028</c:v>
                      </c:pt>
                      <c:pt idx="4">
                        <c:v>9.0999999999999943</c:v>
                      </c:pt>
                      <c:pt idx="5">
                        <c:v>7.4000000000000057</c:v>
                      </c:pt>
                      <c:pt idx="6">
                        <c:v>5.7999999999999972</c:v>
                      </c:pt>
                      <c:pt idx="7">
                        <c:v>4.5999999999999996</c:v>
                      </c:pt>
                      <c:pt idx="8">
                        <c:v>3.7</c:v>
                      </c:pt>
                      <c:pt idx="9">
                        <c:v>2.5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2EF0-4F69-BCEC-24568758F6B9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497860900637478E-3"/>
          <c:y val="0.7622110064337887"/>
          <c:w val="0.97395995456045537"/>
          <c:h val="6.91365053017927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628690796609487"/>
          <c:y val="7.1954368465856372E-2"/>
          <c:w val="0.83946156215267997"/>
          <c:h val="0.89791450366830361"/>
        </c:manualLayout>
      </c:layout>
      <c:lineChart>
        <c:grouping val="standard"/>
        <c:varyColors val="0"/>
        <c:ser>
          <c:idx val="3"/>
          <c:order val="2"/>
          <c:tx>
            <c:strRef>
              <c:f>NUTSIII!$A$34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BDBA-4F35-92A5-80AE5E91B6F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BDBA-4F35-92A5-80AE5E91B6F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4-BDBA-4F35-92A5-80AE5E91B6F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2-BDBA-4F35-92A5-80AE5E91B6F4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BDBA-4F35-92A5-80AE5E91B6F4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C-BDBA-4F35-92A5-80AE5E91B6F4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DBA-4F35-92A5-80AE5E91B6F4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E-BDBA-4F35-92A5-80AE5E91B6F4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BDBA-4F35-92A5-80AE5E91B6F4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0-BDBA-4F35-92A5-80AE5E91B6F4}"/>
                </c:ext>
              </c:extLst>
            </c:dLbl>
            <c:dLbl>
              <c:idx val="10"/>
              <c:layout>
                <c:manualLayout>
                  <c:x val="-0.11053977691184938"/>
                  <c:y val="1.08833343012234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6-BDBA-4F35-92A5-80AE5E91B6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NUTSIII!$B$34:$L$34</c:f>
              <c:numCache>
                <c:formatCode>0.00</c:formatCode>
                <c:ptCount val="11"/>
                <c:pt idx="0">
                  <c:v>21.900000000000006</c:v>
                </c:pt>
                <c:pt idx="1">
                  <c:v>24.700000000000003</c:v>
                </c:pt>
                <c:pt idx="2">
                  <c:v>23.700000000000003</c:v>
                </c:pt>
                <c:pt idx="3">
                  <c:v>22.700000000000003</c:v>
                </c:pt>
                <c:pt idx="4">
                  <c:v>21.799999999999997</c:v>
                </c:pt>
                <c:pt idx="5">
                  <c:v>19.799999999999997</c:v>
                </c:pt>
                <c:pt idx="6">
                  <c:v>19.200000000000003</c:v>
                </c:pt>
                <c:pt idx="7">
                  <c:v>19</c:v>
                </c:pt>
                <c:pt idx="8">
                  <c:v>17.600000000000001</c:v>
                </c:pt>
                <c:pt idx="9">
                  <c:v>16.599999999999994</c:v>
                </c:pt>
                <c:pt idx="10">
                  <c:v>11.200000000000003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BA-4F35-92A5-80AE5E91B6F4}"/>
            </c:ext>
          </c:extLst>
        </c:ser>
        <c:ser>
          <c:idx val="1"/>
          <c:order val="4"/>
          <c:tx>
            <c:strRef>
              <c:f>NUTSIII!$A$36</c:f>
              <c:strCache>
                <c:ptCount val="1"/>
                <c:pt idx="0">
                  <c:v>Algarve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0.1955703745363489"/>
                  <c:y val="-0.2109013701074924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27-BDBA-4F35-92A5-80AE5E91B6F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NUTSIII!$B$36:$L$36</c:f>
              <c:numCache>
                <c:formatCode>0.00</c:formatCode>
                <c:ptCount val="11"/>
                <c:pt idx="0">
                  <c:v>22.599999999999994</c:v>
                </c:pt>
                <c:pt idx="1">
                  <c:v>24.799999999999997</c:v>
                </c:pt>
                <c:pt idx="2">
                  <c:v>24.799999999999997</c:v>
                </c:pt>
                <c:pt idx="3">
                  <c:v>22.900000000000006</c:v>
                </c:pt>
                <c:pt idx="4">
                  <c:v>23.5</c:v>
                </c:pt>
                <c:pt idx="5">
                  <c:v>21.200000000000003</c:v>
                </c:pt>
                <c:pt idx="6">
                  <c:v>20</c:v>
                </c:pt>
                <c:pt idx="7">
                  <c:v>20</c:v>
                </c:pt>
                <c:pt idx="8">
                  <c:v>17.600000000000001</c:v>
                </c:pt>
                <c:pt idx="9">
                  <c:v>15.299999999999997</c:v>
                </c:pt>
                <c:pt idx="10">
                  <c:v>11.299999999999997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DBA-4F35-92A5-80AE5E91B6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NUTSIII!$A$32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NUTSIII!$B$32:$L$32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17.900000000000006</c:v>
                      </c:pt>
                      <c:pt idx="2">
                        <c:v>17</c:v>
                      </c:pt>
                      <c:pt idx="3">
                        <c:v>16.200000000000003</c:v>
                      </c:pt>
                      <c:pt idx="4">
                        <c:v>15.599999999999994</c:v>
                      </c:pt>
                      <c:pt idx="5">
                        <c:v>14</c:v>
                      </c:pt>
                      <c:pt idx="6">
                        <c:v>13.299999999999997</c:v>
                      </c:pt>
                      <c:pt idx="7">
                        <c:v>12.3</c:v>
                      </c:pt>
                      <c:pt idx="8">
                        <c:v>11</c:v>
                      </c:pt>
                      <c:pt idx="9">
                        <c:v>10.5</c:v>
                      </c:pt>
                      <c:pt idx="10">
                        <c:v>6.5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DBA-4F35-92A5-80AE5E91B6F4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NUTSIII!$B$33:$L$33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17.900000000000006</c:v>
                      </c:pt>
                      <c:pt idx="1">
                        <c:v>19.400000000000006</c:v>
                      </c:pt>
                      <c:pt idx="2">
                        <c:v>18.900000000000006</c:v>
                      </c:pt>
                      <c:pt idx="3">
                        <c:v>17.799999999999997</c:v>
                      </c:pt>
                      <c:pt idx="4">
                        <c:v>17.400000000000006</c:v>
                      </c:pt>
                      <c:pt idx="5">
                        <c:v>15.299999999999997</c:v>
                      </c:pt>
                      <c:pt idx="6">
                        <c:v>14</c:v>
                      </c:pt>
                      <c:pt idx="7">
                        <c:v>13.5</c:v>
                      </c:pt>
                      <c:pt idx="8">
                        <c:v>12.2</c:v>
                      </c:pt>
                      <c:pt idx="9">
                        <c:v>11.400000000000006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DBA-4F35-92A5-80AE5E91B6F4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NUTSIII!$B$35:$L$35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19.299999999999997</c:v>
                      </c:pt>
                      <c:pt idx="1">
                        <c:v>20.5</c:v>
                      </c:pt>
                      <c:pt idx="2">
                        <c:v>19.400000000000006</c:v>
                      </c:pt>
                      <c:pt idx="3">
                        <c:v>18.5</c:v>
                      </c:pt>
                      <c:pt idx="4">
                        <c:v>18</c:v>
                      </c:pt>
                      <c:pt idx="5">
                        <c:v>16.599999999999994</c:v>
                      </c:pt>
                      <c:pt idx="6">
                        <c:v>14.700000000000003</c:v>
                      </c:pt>
                      <c:pt idx="7">
                        <c:v>14.6</c:v>
                      </c:pt>
                      <c:pt idx="8">
                        <c:v>13.5</c:v>
                      </c:pt>
                      <c:pt idx="9">
                        <c:v>13.099999999999994</c:v>
                      </c:pt>
                      <c:pt idx="10">
                        <c:v>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DBA-4F35-92A5-80AE5E91B6F4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NUTSIII!$B$37:$L$37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19.599999999999994</c:v>
                      </c:pt>
                      <c:pt idx="1">
                        <c:v>20.799999999999997</c:v>
                      </c:pt>
                      <c:pt idx="2">
                        <c:v>19.400000000000006</c:v>
                      </c:pt>
                      <c:pt idx="3">
                        <c:v>18.599999999999994</c:v>
                      </c:pt>
                      <c:pt idx="4">
                        <c:v>14.400000000000006</c:v>
                      </c:pt>
                      <c:pt idx="5">
                        <c:v>16.099999999999994</c:v>
                      </c:pt>
                      <c:pt idx="6">
                        <c:v>15.599999999999994</c:v>
                      </c:pt>
                      <c:pt idx="7">
                        <c:v>16.600000000000001</c:v>
                      </c:pt>
                      <c:pt idx="8">
                        <c:v>12.7</c:v>
                      </c:pt>
                      <c:pt idx="9">
                        <c:v>12</c:v>
                      </c:pt>
                      <c:pt idx="10">
                        <c:v>7.9000000000000057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DBA-4F35-92A5-80AE5E91B6F4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NUTSIII!$B$38:$L$38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21.200000000000003</c:v>
                      </c:pt>
                      <c:pt idx="1">
                        <c:v>21.799999999999997</c:v>
                      </c:pt>
                      <c:pt idx="2">
                        <c:v>19.599999999999994</c:v>
                      </c:pt>
                      <c:pt idx="3">
                        <c:v>21.299999999999997</c:v>
                      </c:pt>
                      <c:pt idx="4">
                        <c:v>21.200000000000003</c:v>
                      </c:pt>
                      <c:pt idx="5">
                        <c:v>17.799999999999997</c:v>
                      </c:pt>
                      <c:pt idx="6">
                        <c:v>16.900000000000006</c:v>
                      </c:pt>
                      <c:pt idx="7">
                        <c:v>12.9</c:v>
                      </c:pt>
                      <c:pt idx="8">
                        <c:v>14.9</c:v>
                      </c:pt>
                      <c:pt idx="9">
                        <c:v>14.799999999999997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BDBA-4F35-92A5-80AE5E91B6F4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NUTSIII!$B$39:$L$39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BDBA-4F35-92A5-80AE5E91B6F4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NUTSIII!$B$40:$L$40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19.099999999999994</c:v>
                      </c:pt>
                      <c:pt idx="1">
                        <c:v>20.200000000000003</c:v>
                      </c:pt>
                      <c:pt idx="2">
                        <c:v>22.599999999999994</c:v>
                      </c:pt>
                      <c:pt idx="3">
                        <c:v>18.900000000000006</c:v>
                      </c:pt>
                      <c:pt idx="4">
                        <c:v>20</c:v>
                      </c:pt>
                      <c:pt idx="5">
                        <c:v>17.900000000000006</c:v>
                      </c:pt>
                      <c:pt idx="6">
                        <c:v>13.400000000000006</c:v>
                      </c:pt>
                      <c:pt idx="7">
                        <c:v>14.9</c:v>
                      </c:pt>
                      <c:pt idx="8">
                        <c:v>13</c:v>
                      </c:pt>
                      <c:pt idx="9">
                        <c:v>12.5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BDBA-4F35-92A5-80AE5E91B6F4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NUTSIII!$B$41:$L$41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14.099999999999994</c:v>
                      </c:pt>
                      <c:pt idx="1">
                        <c:v>15.299999999999997</c:v>
                      </c:pt>
                      <c:pt idx="2">
                        <c:v>14.400000000000006</c:v>
                      </c:pt>
                      <c:pt idx="3">
                        <c:v>13.700000000000003</c:v>
                      </c:pt>
                      <c:pt idx="4">
                        <c:v>12.900000000000006</c:v>
                      </c:pt>
                      <c:pt idx="5">
                        <c:v>11.900000000000006</c:v>
                      </c:pt>
                      <c:pt idx="6">
                        <c:v>12.299999999999997</c:v>
                      </c:pt>
                      <c:pt idx="7">
                        <c:v>10.9</c:v>
                      </c:pt>
                      <c:pt idx="8">
                        <c:v>9.4</c:v>
                      </c:pt>
                      <c:pt idx="9">
                        <c:v>8.7999999999999972</c:v>
                      </c:pt>
                      <c:pt idx="10">
                        <c:v>7.4000000000000057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BDBA-4F35-92A5-80AE5E91B6F4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NUTSIII!$B$42:$L$42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20.700000000000003</c:v>
                      </c:pt>
                      <c:pt idx="1">
                        <c:v>20.799999999999997</c:v>
                      </c:pt>
                      <c:pt idx="2">
                        <c:v>15.400000000000006</c:v>
                      </c:pt>
                      <c:pt idx="3">
                        <c:v>17.799999999999997</c:v>
                      </c:pt>
                      <c:pt idx="4">
                        <c:v>17</c:v>
                      </c:pt>
                      <c:pt idx="5">
                        <c:v>14.299999999999997</c:v>
                      </c:pt>
                      <c:pt idx="6">
                        <c:v>13</c:v>
                      </c:pt>
                      <c:pt idx="7">
                        <c:v>15.5</c:v>
                      </c:pt>
                      <c:pt idx="8">
                        <c:v>11.7</c:v>
                      </c:pt>
                      <c:pt idx="9">
                        <c:v>12.5</c:v>
                      </c:pt>
                      <c:pt idx="10">
                        <c:v>6.2999999999999972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BDBA-4F35-92A5-80AE5E91B6F4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NUTSIII!$B$43:$L$43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BDBA-4F35-92A5-80AE5E91B6F4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NUTSIII!$B$44:$L$44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</c:v>
                      </c:pt>
                      <c:pt idx="1">
                        <c:v>18.400000000000006</c:v>
                      </c:pt>
                      <c:pt idx="2">
                        <c:v>17.299999999999997</c:v>
                      </c:pt>
                      <c:pt idx="3">
                        <c:v>16.5</c:v>
                      </c:pt>
                      <c:pt idx="4">
                        <c:v>15.900000000000006</c:v>
                      </c:pt>
                      <c:pt idx="5">
                        <c:v>13.900000000000006</c:v>
                      </c:pt>
                      <c:pt idx="6">
                        <c:v>13.200000000000003</c:v>
                      </c:pt>
                      <c:pt idx="7">
                        <c:v>12</c:v>
                      </c:pt>
                      <c:pt idx="8">
                        <c:v>11.4</c:v>
                      </c:pt>
                      <c:pt idx="9">
                        <c:v>10.900000000000006</c:v>
                      </c:pt>
                      <c:pt idx="10">
                        <c:v>6.7999999999999972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BDBA-4F35-92A5-80AE5E91B6F4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NUTSIII!$B$45:$L$45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16.900000000000006</c:v>
                      </c:pt>
                      <c:pt idx="1">
                        <c:v>16.099999999999994</c:v>
                      </c:pt>
                      <c:pt idx="2">
                        <c:v>16.700000000000003</c:v>
                      </c:pt>
                      <c:pt idx="3">
                        <c:v>15.299999999999997</c:v>
                      </c:pt>
                      <c:pt idx="4">
                        <c:v>16</c:v>
                      </c:pt>
                      <c:pt idx="5">
                        <c:v>13.900000000000006</c:v>
                      </c:pt>
                      <c:pt idx="6">
                        <c:v>13.400000000000006</c:v>
                      </c:pt>
                      <c:pt idx="7">
                        <c:v>12.8</c:v>
                      </c:pt>
                      <c:pt idx="8">
                        <c:v>10.3</c:v>
                      </c:pt>
                      <c:pt idx="9">
                        <c:v>9.0999999999999943</c:v>
                      </c:pt>
                      <c:pt idx="10">
                        <c:v>5.0999999999999943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BDBA-4F35-92A5-80AE5E91B6F4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NUTSIII!$B$46:$L$46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20.599999999999994</c:v>
                      </c:pt>
                      <c:pt idx="1">
                        <c:v>21</c:v>
                      </c:pt>
                      <c:pt idx="2">
                        <c:v>16.799999999999997</c:v>
                      </c:pt>
                      <c:pt idx="3">
                        <c:v>16.200000000000003</c:v>
                      </c:pt>
                      <c:pt idx="4">
                        <c:v>16.5</c:v>
                      </c:pt>
                      <c:pt idx="5">
                        <c:v>16.400000000000006</c:v>
                      </c:pt>
                      <c:pt idx="6">
                        <c:v>14.299999999999997</c:v>
                      </c:pt>
                      <c:pt idx="7">
                        <c:v>14.4</c:v>
                      </c:pt>
                      <c:pt idx="8">
                        <c:v>12.6</c:v>
                      </c:pt>
                      <c:pt idx="9">
                        <c:v>14.599999999999994</c:v>
                      </c:pt>
                      <c:pt idx="10">
                        <c:v>8.7999999999999972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BDBA-4F35-92A5-80AE5E91B6F4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NUTSIII!$B$47:$L$47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18.5</c:v>
                      </c:pt>
                      <c:pt idx="1">
                        <c:v>18.799999999999997</c:v>
                      </c:pt>
                      <c:pt idx="2">
                        <c:v>19</c:v>
                      </c:pt>
                      <c:pt idx="3">
                        <c:v>17.599999999999994</c:v>
                      </c:pt>
                      <c:pt idx="4">
                        <c:v>18.5</c:v>
                      </c:pt>
                      <c:pt idx="5">
                        <c:v>16.5</c:v>
                      </c:pt>
                      <c:pt idx="6">
                        <c:v>16.5</c:v>
                      </c:pt>
                      <c:pt idx="7">
                        <c:v>16.2</c:v>
                      </c:pt>
                      <c:pt idx="8">
                        <c:v>17</c:v>
                      </c:pt>
                      <c:pt idx="9">
                        <c:v>14.099999999999994</c:v>
                      </c:pt>
                      <c:pt idx="10">
                        <c:v>8.7000000000000028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BDBA-4F35-92A5-80AE5E91B6F4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NUTSIII!$B$48:$L$48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17.700000000000003</c:v>
                      </c:pt>
                      <c:pt idx="1">
                        <c:v>17.799999999999997</c:v>
                      </c:pt>
                      <c:pt idx="2">
                        <c:v>16.700000000000003</c:v>
                      </c:pt>
                      <c:pt idx="3">
                        <c:v>16.5</c:v>
                      </c:pt>
                      <c:pt idx="4">
                        <c:v>17.099999999999994</c:v>
                      </c:pt>
                      <c:pt idx="5">
                        <c:v>14.200000000000003</c:v>
                      </c:pt>
                      <c:pt idx="6">
                        <c:v>12.799999999999997</c:v>
                      </c:pt>
                      <c:pt idx="7">
                        <c:v>12.2</c:v>
                      </c:pt>
                      <c:pt idx="8">
                        <c:v>10.8</c:v>
                      </c:pt>
                      <c:pt idx="9">
                        <c:v>9.2999999999999972</c:v>
                      </c:pt>
                      <c:pt idx="10">
                        <c:v>4.7000000000000028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BDBA-4F35-92A5-80AE5E91B6F4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NUTSIII!$B$49:$L$49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16.400000000000006</c:v>
                      </c:pt>
                      <c:pt idx="1">
                        <c:v>17.5</c:v>
                      </c:pt>
                      <c:pt idx="2">
                        <c:v>16.599999999999994</c:v>
                      </c:pt>
                      <c:pt idx="3">
                        <c:v>15.900000000000006</c:v>
                      </c:pt>
                      <c:pt idx="4">
                        <c:v>15.5</c:v>
                      </c:pt>
                      <c:pt idx="5">
                        <c:v>13.799999999999997</c:v>
                      </c:pt>
                      <c:pt idx="6">
                        <c:v>12.599999999999994</c:v>
                      </c:pt>
                      <c:pt idx="7">
                        <c:v>11.9</c:v>
                      </c:pt>
                      <c:pt idx="8">
                        <c:v>10.6</c:v>
                      </c:pt>
                      <c:pt idx="9">
                        <c:v>10.599999999999994</c:v>
                      </c:pt>
                      <c:pt idx="10">
                        <c:v>6.0999999999999943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BDBA-4F35-92A5-80AE5E91B6F4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NUTSIII!$B$50:$L$50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19.799999999999997</c:v>
                      </c:pt>
                      <c:pt idx="2">
                        <c:v>17.700000000000003</c:v>
                      </c:pt>
                      <c:pt idx="3">
                        <c:v>18.400000000000006</c:v>
                      </c:pt>
                      <c:pt idx="4">
                        <c:v>18.700000000000003</c:v>
                      </c:pt>
                      <c:pt idx="5">
                        <c:v>15.599999999999994</c:v>
                      </c:pt>
                      <c:pt idx="6">
                        <c:v>15.400000000000006</c:v>
                      </c:pt>
                      <c:pt idx="7">
                        <c:v>14.6</c:v>
                      </c:pt>
                      <c:pt idx="8">
                        <c:v>12.5</c:v>
                      </c:pt>
                      <c:pt idx="9">
                        <c:v>12.099999999999994</c:v>
                      </c:pt>
                      <c:pt idx="10">
                        <c:v>6.5999999999999943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BDBA-4F35-92A5-80AE5E91B6F4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NUTSIII!$B$51:$L$51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17.599999999999994</c:v>
                      </c:pt>
                      <c:pt idx="1">
                        <c:v>19.599999999999994</c:v>
                      </c:pt>
                      <c:pt idx="2">
                        <c:v>19.299999999999997</c:v>
                      </c:pt>
                      <c:pt idx="3">
                        <c:v>18.400000000000006</c:v>
                      </c:pt>
                      <c:pt idx="4">
                        <c:v>19.299999999999997</c:v>
                      </c:pt>
                      <c:pt idx="5">
                        <c:v>16.099999999999994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14.2</c:v>
                      </c:pt>
                      <c:pt idx="9">
                        <c:v>12.700000000000003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BDBA-4F35-92A5-80AE5E91B6F4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NUTSIII!$B$52:$L$52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16.299999999999997</c:v>
                      </c:pt>
                      <c:pt idx="1">
                        <c:v>18.799999999999997</c:v>
                      </c:pt>
                      <c:pt idx="2">
                        <c:v>18</c:v>
                      </c:pt>
                      <c:pt idx="3">
                        <c:v>19.200000000000003</c:v>
                      </c:pt>
                      <c:pt idx="4">
                        <c:v>16.799999999999997</c:v>
                      </c:pt>
                      <c:pt idx="5">
                        <c:v>16.5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12.3</c:v>
                      </c:pt>
                      <c:pt idx="9">
                        <c:v>11.5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BDBA-4F35-92A5-80AE5E91B6F4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NUTSIII!$B$53:$L$53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19.400000000000006</c:v>
                      </c:pt>
                      <c:pt idx="1">
                        <c:v>21.200000000000003</c:v>
                      </c:pt>
                      <c:pt idx="2">
                        <c:v>22.099999999999994</c:v>
                      </c:pt>
                      <c:pt idx="3">
                        <c:v>19.700000000000003</c:v>
                      </c:pt>
                      <c:pt idx="4">
                        <c:v>19.099999999999994</c:v>
                      </c:pt>
                      <c:pt idx="5">
                        <c:v>17.299999999999997</c:v>
                      </c:pt>
                      <c:pt idx="6">
                        <c:v>16.200000000000003</c:v>
                      </c:pt>
                      <c:pt idx="7">
                        <c:v>14.8</c:v>
                      </c:pt>
                      <c:pt idx="8">
                        <c:v>14.5</c:v>
                      </c:pt>
                      <c:pt idx="9">
                        <c:v>14.299999999999997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BDBA-4F35-92A5-80AE5E91B6F4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NUTSIII!$B$54:$L$54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17.400000000000006</c:v>
                      </c:pt>
                      <c:pt idx="1">
                        <c:v>20.200000000000003</c:v>
                      </c:pt>
                      <c:pt idx="2">
                        <c:v>17.700000000000003</c:v>
                      </c:pt>
                      <c:pt idx="3">
                        <c:v>18.200000000000003</c:v>
                      </c:pt>
                      <c:pt idx="4">
                        <c:v>17.099999999999994</c:v>
                      </c:pt>
                      <c:pt idx="5">
                        <c:v>14.400000000000006</c:v>
                      </c:pt>
                      <c:pt idx="6">
                        <c:v>13.099999999999994</c:v>
                      </c:pt>
                      <c:pt idx="7">
                        <c:v>13.4</c:v>
                      </c:pt>
                      <c:pt idx="8">
                        <c:v>12</c:v>
                      </c:pt>
                      <c:pt idx="9">
                        <c:v>11.599999999999994</c:v>
                      </c:pt>
                      <c:pt idx="10">
                        <c:v>7.5999999999999943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BDBA-4F35-92A5-80AE5E91B6F4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NUTSIII!$B$55:$L$55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18.099999999999994</c:v>
                      </c:pt>
                      <c:pt idx="1">
                        <c:v>18.799999999999997</c:v>
                      </c:pt>
                      <c:pt idx="2">
                        <c:v>18.099999999999994</c:v>
                      </c:pt>
                      <c:pt idx="3">
                        <c:v>17.5</c:v>
                      </c:pt>
                      <c:pt idx="4">
                        <c:v>17.200000000000003</c:v>
                      </c:pt>
                      <c:pt idx="5">
                        <c:v>15.099999999999994</c:v>
                      </c:pt>
                      <c:pt idx="6">
                        <c:v>14.200000000000003</c:v>
                      </c:pt>
                      <c:pt idx="7">
                        <c:v>13.5</c:v>
                      </c:pt>
                      <c:pt idx="8">
                        <c:v>11.8</c:v>
                      </c:pt>
                      <c:pt idx="9">
                        <c:v>10.299999999999997</c:v>
                      </c:pt>
                      <c:pt idx="10">
                        <c:v>5.9000000000000057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BDBA-4F35-92A5-80AE5E91B6F4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NUTSIII!$B$56:$L$56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18.700000000000003</c:v>
                      </c:pt>
                      <c:pt idx="1">
                        <c:v>19.799999999999997</c:v>
                      </c:pt>
                      <c:pt idx="2">
                        <c:v>19.900000000000006</c:v>
                      </c:pt>
                      <c:pt idx="3">
                        <c:v>16.5</c:v>
                      </c:pt>
                      <c:pt idx="4">
                        <c:v>17.700000000000003</c:v>
                      </c:pt>
                      <c:pt idx="5">
                        <c:v>14.799999999999997</c:v>
                      </c:pt>
                      <c:pt idx="6">
                        <c:v>14</c:v>
                      </c:pt>
                      <c:pt idx="7">
                        <c:v>13.3</c:v>
                      </c:pt>
                      <c:pt idx="8">
                        <c:v>11.2</c:v>
                      </c:pt>
                      <c:pt idx="9">
                        <c:v>10.599999999999994</c:v>
                      </c:pt>
                      <c:pt idx="10">
                        <c:v>6.4000000000000057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BDBA-4F35-92A5-80AE5E91B6F4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NUTSIII!$B$57:$L$57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16.200000000000003</c:v>
                      </c:pt>
                      <c:pt idx="1">
                        <c:v>17.400000000000006</c:v>
                      </c:pt>
                      <c:pt idx="2">
                        <c:v>16.400000000000006</c:v>
                      </c:pt>
                      <c:pt idx="3">
                        <c:v>15.200000000000003</c:v>
                      </c:pt>
                      <c:pt idx="4">
                        <c:v>13.099999999999994</c:v>
                      </c:pt>
                      <c:pt idx="5">
                        <c:v>13.5</c:v>
                      </c:pt>
                      <c:pt idx="6">
                        <c:v>12.299999999999997</c:v>
                      </c:pt>
                      <c:pt idx="7">
                        <c:v>11.6</c:v>
                      </c:pt>
                      <c:pt idx="8">
                        <c:v>9.9</c:v>
                      </c:pt>
                      <c:pt idx="9">
                        <c:v>9.4000000000000057</c:v>
                      </c:pt>
                      <c:pt idx="10">
                        <c:v>6.2000000000000028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BDBA-4F35-92A5-80AE5E91B6F4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NUTSIII!$B$58:$L$58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21.400000000000006</c:v>
                      </c:pt>
                      <c:pt idx="1">
                        <c:v>21.200000000000003</c:v>
                      </c:pt>
                      <c:pt idx="2">
                        <c:v>23.599999999999994</c:v>
                      </c:pt>
                      <c:pt idx="3">
                        <c:v>22</c:v>
                      </c:pt>
                      <c:pt idx="4">
                        <c:v>21.5</c:v>
                      </c:pt>
                      <c:pt idx="5">
                        <c:v>21.299999999999997</c:v>
                      </c:pt>
                      <c:pt idx="6">
                        <c:v>19.200000000000003</c:v>
                      </c:pt>
                      <c:pt idx="7">
                        <c:v>16.5</c:v>
                      </c:pt>
                      <c:pt idx="8">
                        <c:v>15.6</c:v>
                      </c:pt>
                      <c:pt idx="9">
                        <c:v>13.599999999999994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BDBA-4F35-92A5-80AE5E91B6F4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NUTSIII!$B$59:$L$59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16.799999999999997</c:v>
                      </c:pt>
                      <c:pt idx="1">
                        <c:v>19</c:v>
                      </c:pt>
                      <c:pt idx="2">
                        <c:v>19.099999999999994</c:v>
                      </c:pt>
                      <c:pt idx="3">
                        <c:v>16.5</c:v>
                      </c:pt>
                      <c:pt idx="4">
                        <c:v>15.700000000000003</c:v>
                      </c:pt>
                      <c:pt idx="5">
                        <c:v>14.599999999999994</c:v>
                      </c:pt>
                      <c:pt idx="6">
                        <c:v>12.5</c:v>
                      </c:pt>
                      <c:pt idx="7">
                        <c:v>11.6</c:v>
                      </c:pt>
                      <c:pt idx="8">
                        <c:v>10.3</c:v>
                      </c:pt>
                      <c:pt idx="9">
                        <c:v>10.400000000000006</c:v>
                      </c:pt>
                      <c:pt idx="10">
                        <c:v>6.7000000000000028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BDBA-4F35-92A5-80AE5E91B6F4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92401757033953"/>
          <c:y val="7.1954368465856372E-2"/>
          <c:w val="0.84527497836235288"/>
          <c:h val="0.89474029619326456"/>
        </c:manualLayout>
      </c:layout>
      <c:lineChart>
        <c:grouping val="standard"/>
        <c:varyColors val="0"/>
        <c:ser>
          <c:idx val="4"/>
          <c:order val="3"/>
          <c:tx>
            <c:strRef>
              <c:f>NUTSIII!$A$35</c:f>
              <c:strCache>
                <c:ptCount val="1"/>
                <c:pt idx="0">
                  <c:v>Alentejo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NUTSIII!$B$35:$L$35</c:f>
              <c:numCache>
                <c:formatCode>0.00</c:formatCode>
                <c:ptCount val="11"/>
                <c:pt idx="0">
                  <c:v>19.299999999999997</c:v>
                </c:pt>
                <c:pt idx="1">
                  <c:v>20.5</c:v>
                </c:pt>
                <c:pt idx="2">
                  <c:v>19.400000000000006</c:v>
                </c:pt>
                <c:pt idx="3">
                  <c:v>18.5</c:v>
                </c:pt>
                <c:pt idx="4">
                  <c:v>18</c:v>
                </c:pt>
                <c:pt idx="5">
                  <c:v>16.599999999999994</c:v>
                </c:pt>
                <c:pt idx="6">
                  <c:v>14.700000000000003</c:v>
                </c:pt>
                <c:pt idx="7">
                  <c:v>14.6</c:v>
                </c:pt>
                <c:pt idx="8">
                  <c:v>13.5</c:v>
                </c:pt>
                <c:pt idx="9">
                  <c:v>13.099999999999994</c:v>
                </c:pt>
                <c:pt idx="10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BB-4475-820E-9FBDF8C7E716}"/>
            </c:ext>
          </c:extLst>
        </c:ser>
        <c:ser>
          <c:idx val="5"/>
          <c:order val="5"/>
          <c:tx>
            <c:strRef>
              <c:f>NUTSIII!$A$37</c:f>
              <c:strCache>
                <c:ptCount val="1"/>
                <c:pt idx="0">
                  <c:v>Alentejo Central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NUTSIII!$B$37:$L$37</c:f>
              <c:numCache>
                <c:formatCode>0.00</c:formatCode>
                <c:ptCount val="11"/>
                <c:pt idx="0">
                  <c:v>19.599999999999994</c:v>
                </c:pt>
                <c:pt idx="1">
                  <c:v>20.799999999999997</c:v>
                </c:pt>
                <c:pt idx="2">
                  <c:v>19.400000000000006</c:v>
                </c:pt>
                <c:pt idx="3">
                  <c:v>18.599999999999994</c:v>
                </c:pt>
                <c:pt idx="4">
                  <c:v>14.400000000000006</c:v>
                </c:pt>
                <c:pt idx="5">
                  <c:v>16.099999999999994</c:v>
                </c:pt>
                <c:pt idx="6">
                  <c:v>15.599999999999994</c:v>
                </c:pt>
                <c:pt idx="7">
                  <c:v>16.600000000000001</c:v>
                </c:pt>
                <c:pt idx="8">
                  <c:v>12.7</c:v>
                </c:pt>
                <c:pt idx="9">
                  <c:v>12</c:v>
                </c:pt>
                <c:pt idx="10">
                  <c:v>7.9000000000000057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9BB-4475-820E-9FBDF8C7E716}"/>
            </c:ext>
          </c:extLst>
        </c:ser>
        <c:ser>
          <c:idx val="6"/>
          <c:order val="6"/>
          <c:tx>
            <c:strRef>
              <c:f>NUTSIII!$A$38</c:f>
              <c:strCache>
                <c:ptCount val="1"/>
                <c:pt idx="0">
                  <c:v>Alentejo Litoral</c:v>
                </c:pt>
              </c:strCache>
            </c:strRef>
          </c:tx>
          <c:spPr>
            <a:ln w="19050" cap="rnd">
              <a:solidFill>
                <a:srgbClr val="559C37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rgbClr val="559C37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5.1105423043247458E-2"/>
                  <c:y val="-0.4280236769532140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59BB-4475-820E-9FBDF8C7E7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NUTSIII!$B$38:$L$38</c:f>
              <c:numCache>
                <c:formatCode>0.00</c:formatCode>
                <c:ptCount val="11"/>
                <c:pt idx="0">
                  <c:v>21.200000000000003</c:v>
                </c:pt>
                <c:pt idx="1">
                  <c:v>21.799999999999997</c:v>
                </c:pt>
                <c:pt idx="2">
                  <c:v>19.599999999999994</c:v>
                </c:pt>
                <c:pt idx="3">
                  <c:v>21.299999999999997</c:v>
                </c:pt>
                <c:pt idx="4">
                  <c:v>21.200000000000003</c:v>
                </c:pt>
                <c:pt idx="5">
                  <c:v>17.799999999999997</c:v>
                </c:pt>
                <c:pt idx="6">
                  <c:v>16.900000000000006</c:v>
                </c:pt>
                <c:pt idx="7">
                  <c:v>12.9</c:v>
                </c:pt>
                <c:pt idx="8">
                  <c:v>14.9</c:v>
                </c:pt>
                <c:pt idx="9">
                  <c:v>14.799999999999997</c:v>
                </c:pt>
                <c:pt idx="10">
                  <c:v>9.4000000000000057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9BB-4475-820E-9FBDF8C7E716}"/>
            </c:ext>
          </c:extLst>
        </c:ser>
        <c:ser>
          <c:idx val="8"/>
          <c:order val="8"/>
          <c:tx>
            <c:strRef>
              <c:f>NUTSIII!$A$40</c:f>
              <c:strCache>
                <c:ptCount val="1"/>
                <c:pt idx="0">
                  <c:v>Alto Alentejo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NUTSIII!$B$40:$L$40</c:f>
              <c:numCache>
                <c:formatCode>0.00</c:formatCode>
                <c:ptCount val="11"/>
                <c:pt idx="0">
                  <c:v>19.099999999999994</c:v>
                </c:pt>
                <c:pt idx="1">
                  <c:v>20.200000000000003</c:v>
                </c:pt>
                <c:pt idx="2">
                  <c:v>22.599999999999994</c:v>
                </c:pt>
                <c:pt idx="3">
                  <c:v>18.900000000000006</c:v>
                </c:pt>
                <c:pt idx="4">
                  <c:v>20</c:v>
                </c:pt>
                <c:pt idx="5">
                  <c:v>17.900000000000006</c:v>
                </c:pt>
                <c:pt idx="6">
                  <c:v>13.400000000000006</c:v>
                </c:pt>
                <c:pt idx="7">
                  <c:v>14.9</c:v>
                </c:pt>
                <c:pt idx="8">
                  <c:v>13</c:v>
                </c:pt>
                <c:pt idx="9">
                  <c:v>12.5</c:v>
                </c:pt>
                <c:pt idx="10">
                  <c:v>7.0999999999999943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9BB-4475-820E-9FBDF8C7E716}"/>
            </c:ext>
          </c:extLst>
        </c:ser>
        <c:ser>
          <c:idx val="14"/>
          <c:order val="14"/>
          <c:tx>
            <c:strRef>
              <c:f>NUTSIII!$A$46</c:f>
              <c:strCache>
                <c:ptCount val="1"/>
                <c:pt idx="0">
                  <c:v>Baixo Alentejo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accent3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NUTSIII!$B$46:$L$46</c:f>
              <c:numCache>
                <c:formatCode>0.00</c:formatCode>
                <c:ptCount val="11"/>
                <c:pt idx="0">
                  <c:v>20.599999999999994</c:v>
                </c:pt>
                <c:pt idx="1">
                  <c:v>21</c:v>
                </c:pt>
                <c:pt idx="2">
                  <c:v>16.799999999999997</c:v>
                </c:pt>
                <c:pt idx="3">
                  <c:v>16.200000000000003</c:v>
                </c:pt>
                <c:pt idx="4">
                  <c:v>16.5</c:v>
                </c:pt>
                <c:pt idx="5">
                  <c:v>16.400000000000006</c:v>
                </c:pt>
                <c:pt idx="6">
                  <c:v>14.299999999999997</c:v>
                </c:pt>
                <c:pt idx="7">
                  <c:v>14.4</c:v>
                </c:pt>
                <c:pt idx="8">
                  <c:v>12.6</c:v>
                </c:pt>
                <c:pt idx="9">
                  <c:v>14.599999999999994</c:v>
                </c:pt>
                <c:pt idx="10">
                  <c:v>8.7999999999999972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9BB-4475-820E-9FBDF8C7E716}"/>
            </c:ext>
          </c:extLst>
        </c:ser>
        <c:ser>
          <c:idx val="19"/>
          <c:order val="19"/>
          <c:tx>
            <c:strRef>
              <c:f>NUTSIII!$A$51</c:f>
              <c:strCache>
                <c:ptCount val="1"/>
                <c:pt idx="0">
                  <c:v>Lezíria do Tejo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NUTSIII!$B$51:$L$51</c:f>
              <c:numCache>
                <c:formatCode>0.00</c:formatCode>
                <c:ptCount val="11"/>
                <c:pt idx="0">
                  <c:v>17.599999999999994</c:v>
                </c:pt>
                <c:pt idx="1">
                  <c:v>19.599999999999994</c:v>
                </c:pt>
                <c:pt idx="2">
                  <c:v>19.299999999999997</c:v>
                </c:pt>
                <c:pt idx="3">
                  <c:v>18.400000000000006</c:v>
                </c:pt>
                <c:pt idx="4">
                  <c:v>19.299999999999997</c:v>
                </c:pt>
                <c:pt idx="5">
                  <c:v>16.099999999999994</c:v>
                </c:pt>
                <c:pt idx="6">
                  <c:v>14.200000000000003</c:v>
                </c:pt>
                <c:pt idx="7">
                  <c:v>13.9</c:v>
                </c:pt>
                <c:pt idx="8">
                  <c:v>14.2</c:v>
                </c:pt>
                <c:pt idx="9">
                  <c:v>12.700000000000003</c:v>
                </c:pt>
                <c:pt idx="10">
                  <c:v>7.7000000000000028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9BB-4475-820E-9FBDF8C7E7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NUTSIII!$A$32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NUTSIII!$B$32:$L$32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17.900000000000006</c:v>
                      </c:pt>
                      <c:pt idx="2">
                        <c:v>17</c:v>
                      </c:pt>
                      <c:pt idx="3">
                        <c:v>16.200000000000003</c:v>
                      </c:pt>
                      <c:pt idx="4">
                        <c:v>15.599999999999994</c:v>
                      </c:pt>
                      <c:pt idx="5">
                        <c:v>14</c:v>
                      </c:pt>
                      <c:pt idx="6">
                        <c:v>13.299999999999997</c:v>
                      </c:pt>
                      <c:pt idx="7">
                        <c:v>12.3</c:v>
                      </c:pt>
                      <c:pt idx="8">
                        <c:v>11</c:v>
                      </c:pt>
                      <c:pt idx="9">
                        <c:v>10.5</c:v>
                      </c:pt>
                      <c:pt idx="10">
                        <c:v>6.5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59BB-4475-820E-9FBDF8C7E716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NUTSIII!$B$33:$L$33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17.900000000000006</c:v>
                      </c:pt>
                      <c:pt idx="1">
                        <c:v>19.400000000000006</c:v>
                      </c:pt>
                      <c:pt idx="2">
                        <c:v>18.900000000000006</c:v>
                      </c:pt>
                      <c:pt idx="3">
                        <c:v>17.799999999999997</c:v>
                      </c:pt>
                      <c:pt idx="4">
                        <c:v>17.400000000000006</c:v>
                      </c:pt>
                      <c:pt idx="5">
                        <c:v>15.299999999999997</c:v>
                      </c:pt>
                      <c:pt idx="6">
                        <c:v>14</c:v>
                      </c:pt>
                      <c:pt idx="7">
                        <c:v>13.5</c:v>
                      </c:pt>
                      <c:pt idx="8">
                        <c:v>12.2</c:v>
                      </c:pt>
                      <c:pt idx="9">
                        <c:v>11.400000000000006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59BB-4475-820E-9FBDF8C7E716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NUTSIII!$B$34:$L$34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59BB-4475-820E-9FBDF8C7E716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NUTSIII!$B$36:$L$36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59BB-4475-820E-9FBDF8C7E716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NUTSIII!$B$39:$L$39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59BB-4475-820E-9FBDF8C7E716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NUTSIII!$B$41:$L$41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14.099999999999994</c:v>
                      </c:pt>
                      <c:pt idx="1">
                        <c:v>15.299999999999997</c:v>
                      </c:pt>
                      <c:pt idx="2">
                        <c:v>14.400000000000006</c:v>
                      </c:pt>
                      <c:pt idx="3">
                        <c:v>13.700000000000003</c:v>
                      </c:pt>
                      <c:pt idx="4">
                        <c:v>12.900000000000006</c:v>
                      </c:pt>
                      <c:pt idx="5">
                        <c:v>11.900000000000006</c:v>
                      </c:pt>
                      <c:pt idx="6">
                        <c:v>12.299999999999997</c:v>
                      </c:pt>
                      <c:pt idx="7">
                        <c:v>10.9</c:v>
                      </c:pt>
                      <c:pt idx="8">
                        <c:v>9.4</c:v>
                      </c:pt>
                      <c:pt idx="9">
                        <c:v>8.7999999999999972</c:v>
                      </c:pt>
                      <c:pt idx="10">
                        <c:v>7.4000000000000057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59BB-4475-820E-9FBDF8C7E716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NUTSIII!$B$42:$L$42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20.700000000000003</c:v>
                      </c:pt>
                      <c:pt idx="1">
                        <c:v>20.799999999999997</c:v>
                      </c:pt>
                      <c:pt idx="2">
                        <c:v>15.400000000000006</c:v>
                      </c:pt>
                      <c:pt idx="3">
                        <c:v>17.799999999999997</c:v>
                      </c:pt>
                      <c:pt idx="4">
                        <c:v>17</c:v>
                      </c:pt>
                      <c:pt idx="5">
                        <c:v>14.299999999999997</c:v>
                      </c:pt>
                      <c:pt idx="6">
                        <c:v>13</c:v>
                      </c:pt>
                      <c:pt idx="7">
                        <c:v>15.5</c:v>
                      </c:pt>
                      <c:pt idx="8">
                        <c:v>11.7</c:v>
                      </c:pt>
                      <c:pt idx="9">
                        <c:v>12.5</c:v>
                      </c:pt>
                      <c:pt idx="10">
                        <c:v>6.2999999999999972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59BB-4475-820E-9FBDF8C7E716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NUTSIII!$B$43:$L$43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59BB-4475-820E-9FBDF8C7E716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NUTSIII!$B$44:$L$44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</c:v>
                      </c:pt>
                      <c:pt idx="1">
                        <c:v>18.400000000000006</c:v>
                      </c:pt>
                      <c:pt idx="2">
                        <c:v>17.299999999999997</c:v>
                      </c:pt>
                      <c:pt idx="3">
                        <c:v>16.5</c:v>
                      </c:pt>
                      <c:pt idx="4">
                        <c:v>15.900000000000006</c:v>
                      </c:pt>
                      <c:pt idx="5">
                        <c:v>13.900000000000006</c:v>
                      </c:pt>
                      <c:pt idx="6">
                        <c:v>13.200000000000003</c:v>
                      </c:pt>
                      <c:pt idx="7">
                        <c:v>12</c:v>
                      </c:pt>
                      <c:pt idx="8">
                        <c:v>11.4</c:v>
                      </c:pt>
                      <c:pt idx="9">
                        <c:v>10.900000000000006</c:v>
                      </c:pt>
                      <c:pt idx="10">
                        <c:v>6.7999999999999972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59BB-4475-820E-9FBDF8C7E716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NUTSIII!$B$45:$L$45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16.900000000000006</c:v>
                      </c:pt>
                      <c:pt idx="1">
                        <c:v>16.099999999999994</c:v>
                      </c:pt>
                      <c:pt idx="2">
                        <c:v>16.700000000000003</c:v>
                      </c:pt>
                      <c:pt idx="3">
                        <c:v>15.299999999999997</c:v>
                      </c:pt>
                      <c:pt idx="4">
                        <c:v>16</c:v>
                      </c:pt>
                      <c:pt idx="5">
                        <c:v>13.900000000000006</c:v>
                      </c:pt>
                      <c:pt idx="6">
                        <c:v>13.400000000000006</c:v>
                      </c:pt>
                      <c:pt idx="7">
                        <c:v>12.8</c:v>
                      </c:pt>
                      <c:pt idx="8">
                        <c:v>10.3</c:v>
                      </c:pt>
                      <c:pt idx="9">
                        <c:v>9.0999999999999943</c:v>
                      </c:pt>
                      <c:pt idx="10">
                        <c:v>5.0999999999999943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59BB-4475-820E-9FBDF8C7E716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NUTSIII!$B$47:$L$47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18.5</c:v>
                      </c:pt>
                      <c:pt idx="1">
                        <c:v>18.799999999999997</c:v>
                      </c:pt>
                      <c:pt idx="2">
                        <c:v>19</c:v>
                      </c:pt>
                      <c:pt idx="3">
                        <c:v>17.599999999999994</c:v>
                      </c:pt>
                      <c:pt idx="4">
                        <c:v>18.5</c:v>
                      </c:pt>
                      <c:pt idx="5">
                        <c:v>16.5</c:v>
                      </c:pt>
                      <c:pt idx="6">
                        <c:v>16.5</c:v>
                      </c:pt>
                      <c:pt idx="7">
                        <c:v>16.2</c:v>
                      </c:pt>
                      <c:pt idx="8">
                        <c:v>17</c:v>
                      </c:pt>
                      <c:pt idx="9">
                        <c:v>14.099999999999994</c:v>
                      </c:pt>
                      <c:pt idx="10">
                        <c:v>8.7000000000000028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59BB-4475-820E-9FBDF8C7E716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NUTSIII!$B$48:$L$48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17.700000000000003</c:v>
                      </c:pt>
                      <c:pt idx="1">
                        <c:v>17.799999999999997</c:v>
                      </c:pt>
                      <c:pt idx="2">
                        <c:v>16.700000000000003</c:v>
                      </c:pt>
                      <c:pt idx="3">
                        <c:v>16.5</c:v>
                      </c:pt>
                      <c:pt idx="4">
                        <c:v>17.099999999999994</c:v>
                      </c:pt>
                      <c:pt idx="5">
                        <c:v>14.200000000000003</c:v>
                      </c:pt>
                      <c:pt idx="6">
                        <c:v>12.799999999999997</c:v>
                      </c:pt>
                      <c:pt idx="7">
                        <c:v>12.2</c:v>
                      </c:pt>
                      <c:pt idx="8">
                        <c:v>10.8</c:v>
                      </c:pt>
                      <c:pt idx="9">
                        <c:v>9.2999999999999972</c:v>
                      </c:pt>
                      <c:pt idx="10">
                        <c:v>4.7000000000000028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59BB-4475-820E-9FBDF8C7E716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NUTSIII!$B$49:$L$49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16.400000000000006</c:v>
                      </c:pt>
                      <c:pt idx="1">
                        <c:v>17.5</c:v>
                      </c:pt>
                      <c:pt idx="2">
                        <c:v>16.599999999999994</c:v>
                      </c:pt>
                      <c:pt idx="3">
                        <c:v>15.900000000000006</c:v>
                      </c:pt>
                      <c:pt idx="4">
                        <c:v>15.5</c:v>
                      </c:pt>
                      <c:pt idx="5">
                        <c:v>13.799999999999997</c:v>
                      </c:pt>
                      <c:pt idx="6">
                        <c:v>12.599999999999994</c:v>
                      </c:pt>
                      <c:pt idx="7">
                        <c:v>11.9</c:v>
                      </c:pt>
                      <c:pt idx="8">
                        <c:v>10.6</c:v>
                      </c:pt>
                      <c:pt idx="9">
                        <c:v>10.599999999999994</c:v>
                      </c:pt>
                      <c:pt idx="10">
                        <c:v>6.0999999999999943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59BB-4475-820E-9FBDF8C7E716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NUTSIII!$B$50:$L$50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19.799999999999997</c:v>
                      </c:pt>
                      <c:pt idx="2">
                        <c:v>17.700000000000003</c:v>
                      </c:pt>
                      <c:pt idx="3">
                        <c:v>18.400000000000006</c:v>
                      </c:pt>
                      <c:pt idx="4">
                        <c:v>18.700000000000003</c:v>
                      </c:pt>
                      <c:pt idx="5">
                        <c:v>15.599999999999994</c:v>
                      </c:pt>
                      <c:pt idx="6">
                        <c:v>15.400000000000006</c:v>
                      </c:pt>
                      <c:pt idx="7">
                        <c:v>14.6</c:v>
                      </c:pt>
                      <c:pt idx="8">
                        <c:v>12.5</c:v>
                      </c:pt>
                      <c:pt idx="9">
                        <c:v>12.099999999999994</c:v>
                      </c:pt>
                      <c:pt idx="10">
                        <c:v>6.5999999999999943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59BB-4475-820E-9FBDF8C7E716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NUTSIII!$B$52:$L$52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16.299999999999997</c:v>
                      </c:pt>
                      <c:pt idx="1">
                        <c:v>18.799999999999997</c:v>
                      </c:pt>
                      <c:pt idx="2">
                        <c:v>18</c:v>
                      </c:pt>
                      <c:pt idx="3">
                        <c:v>19.200000000000003</c:v>
                      </c:pt>
                      <c:pt idx="4">
                        <c:v>16.799999999999997</c:v>
                      </c:pt>
                      <c:pt idx="5">
                        <c:v>16.5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12.3</c:v>
                      </c:pt>
                      <c:pt idx="9">
                        <c:v>11.5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59BB-4475-820E-9FBDF8C7E716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NUTSIII!$B$53:$L$53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19.400000000000006</c:v>
                      </c:pt>
                      <c:pt idx="1">
                        <c:v>21.200000000000003</c:v>
                      </c:pt>
                      <c:pt idx="2">
                        <c:v>22.099999999999994</c:v>
                      </c:pt>
                      <c:pt idx="3">
                        <c:v>19.700000000000003</c:v>
                      </c:pt>
                      <c:pt idx="4">
                        <c:v>19.099999999999994</c:v>
                      </c:pt>
                      <c:pt idx="5">
                        <c:v>17.299999999999997</c:v>
                      </c:pt>
                      <c:pt idx="6">
                        <c:v>16.200000000000003</c:v>
                      </c:pt>
                      <c:pt idx="7">
                        <c:v>14.8</c:v>
                      </c:pt>
                      <c:pt idx="8">
                        <c:v>14.5</c:v>
                      </c:pt>
                      <c:pt idx="9">
                        <c:v>14.299999999999997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59BB-4475-820E-9FBDF8C7E716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NUTSIII!$B$54:$L$54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17.400000000000006</c:v>
                      </c:pt>
                      <c:pt idx="1">
                        <c:v>20.200000000000003</c:v>
                      </c:pt>
                      <c:pt idx="2">
                        <c:v>17.700000000000003</c:v>
                      </c:pt>
                      <c:pt idx="3">
                        <c:v>18.200000000000003</c:v>
                      </c:pt>
                      <c:pt idx="4">
                        <c:v>17.099999999999994</c:v>
                      </c:pt>
                      <c:pt idx="5">
                        <c:v>14.400000000000006</c:v>
                      </c:pt>
                      <c:pt idx="6">
                        <c:v>13.099999999999994</c:v>
                      </c:pt>
                      <c:pt idx="7">
                        <c:v>13.4</c:v>
                      </c:pt>
                      <c:pt idx="8">
                        <c:v>12</c:v>
                      </c:pt>
                      <c:pt idx="9">
                        <c:v>11.599999999999994</c:v>
                      </c:pt>
                      <c:pt idx="10">
                        <c:v>7.5999999999999943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59BB-4475-820E-9FBDF8C7E716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NUTSIII!$B$55:$L$55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18.099999999999994</c:v>
                      </c:pt>
                      <c:pt idx="1">
                        <c:v>18.799999999999997</c:v>
                      </c:pt>
                      <c:pt idx="2">
                        <c:v>18.099999999999994</c:v>
                      </c:pt>
                      <c:pt idx="3">
                        <c:v>17.5</c:v>
                      </c:pt>
                      <c:pt idx="4">
                        <c:v>17.200000000000003</c:v>
                      </c:pt>
                      <c:pt idx="5">
                        <c:v>15.099999999999994</c:v>
                      </c:pt>
                      <c:pt idx="6">
                        <c:v>14.200000000000003</c:v>
                      </c:pt>
                      <c:pt idx="7">
                        <c:v>13.5</c:v>
                      </c:pt>
                      <c:pt idx="8">
                        <c:v>11.8</c:v>
                      </c:pt>
                      <c:pt idx="9">
                        <c:v>10.299999999999997</c:v>
                      </c:pt>
                      <c:pt idx="10">
                        <c:v>5.9000000000000057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59BB-4475-820E-9FBDF8C7E716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NUTSIII!$B$56:$L$56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18.700000000000003</c:v>
                      </c:pt>
                      <c:pt idx="1">
                        <c:v>19.799999999999997</c:v>
                      </c:pt>
                      <c:pt idx="2">
                        <c:v>19.900000000000006</c:v>
                      </c:pt>
                      <c:pt idx="3">
                        <c:v>16.5</c:v>
                      </c:pt>
                      <c:pt idx="4">
                        <c:v>17.700000000000003</c:v>
                      </c:pt>
                      <c:pt idx="5">
                        <c:v>14.799999999999997</c:v>
                      </c:pt>
                      <c:pt idx="6">
                        <c:v>14</c:v>
                      </c:pt>
                      <c:pt idx="7">
                        <c:v>13.3</c:v>
                      </c:pt>
                      <c:pt idx="8">
                        <c:v>11.2</c:v>
                      </c:pt>
                      <c:pt idx="9">
                        <c:v>10.599999999999994</c:v>
                      </c:pt>
                      <c:pt idx="10">
                        <c:v>6.4000000000000057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59BB-4475-820E-9FBDF8C7E716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NUTSIII!$B$57:$L$57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16.200000000000003</c:v>
                      </c:pt>
                      <c:pt idx="1">
                        <c:v>17.400000000000006</c:v>
                      </c:pt>
                      <c:pt idx="2">
                        <c:v>16.400000000000006</c:v>
                      </c:pt>
                      <c:pt idx="3">
                        <c:v>15.200000000000003</c:v>
                      </c:pt>
                      <c:pt idx="4">
                        <c:v>13.099999999999994</c:v>
                      </c:pt>
                      <c:pt idx="5">
                        <c:v>13.5</c:v>
                      </c:pt>
                      <c:pt idx="6">
                        <c:v>12.299999999999997</c:v>
                      </c:pt>
                      <c:pt idx="7">
                        <c:v>11.6</c:v>
                      </c:pt>
                      <c:pt idx="8">
                        <c:v>9.9</c:v>
                      </c:pt>
                      <c:pt idx="9">
                        <c:v>9.4000000000000057</c:v>
                      </c:pt>
                      <c:pt idx="10">
                        <c:v>6.2000000000000028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59BB-4475-820E-9FBDF8C7E716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NUTSIII!$B$58:$L$58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21.400000000000006</c:v>
                      </c:pt>
                      <c:pt idx="1">
                        <c:v>21.200000000000003</c:v>
                      </c:pt>
                      <c:pt idx="2">
                        <c:v>23.599999999999994</c:v>
                      </c:pt>
                      <c:pt idx="3">
                        <c:v>22</c:v>
                      </c:pt>
                      <c:pt idx="4">
                        <c:v>21.5</c:v>
                      </c:pt>
                      <c:pt idx="5">
                        <c:v>21.299999999999997</c:v>
                      </c:pt>
                      <c:pt idx="6">
                        <c:v>19.200000000000003</c:v>
                      </c:pt>
                      <c:pt idx="7">
                        <c:v>16.5</c:v>
                      </c:pt>
                      <c:pt idx="8">
                        <c:v>15.6</c:v>
                      </c:pt>
                      <c:pt idx="9">
                        <c:v>13.599999999999994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59BB-4475-820E-9FBDF8C7E716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NUTSIII!$B$59:$L$59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16.799999999999997</c:v>
                      </c:pt>
                      <c:pt idx="1">
                        <c:v>19</c:v>
                      </c:pt>
                      <c:pt idx="2">
                        <c:v>19.099999999999994</c:v>
                      </c:pt>
                      <c:pt idx="3">
                        <c:v>16.5</c:v>
                      </c:pt>
                      <c:pt idx="4">
                        <c:v>15.700000000000003</c:v>
                      </c:pt>
                      <c:pt idx="5">
                        <c:v>14.599999999999994</c:v>
                      </c:pt>
                      <c:pt idx="6">
                        <c:v>12.5</c:v>
                      </c:pt>
                      <c:pt idx="7">
                        <c:v>11.6</c:v>
                      </c:pt>
                      <c:pt idx="8">
                        <c:v>10.3</c:v>
                      </c:pt>
                      <c:pt idx="9">
                        <c:v>10.400000000000006</c:v>
                      </c:pt>
                      <c:pt idx="10">
                        <c:v>6.7000000000000028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59BB-4475-820E-9FBDF8C7E716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  <c:userShapes r:id="rId4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52468739970734"/>
          <c:y val="5.0414250414751623E-2"/>
          <c:w val="0.77997737804256251"/>
          <c:h val="0.88952124377186315"/>
        </c:manualLayout>
      </c:layout>
      <c:lineChart>
        <c:grouping val="standard"/>
        <c:varyColors val="0"/>
        <c:ser>
          <c:idx val="2"/>
          <c:order val="1"/>
          <c:tx>
            <c:strRef>
              <c:f>NUTSIII!$A$33</c:f>
              <c:strCache>
                <c:ptCount val="1"/>
                <c:pt idx="0">
                  <c:v>Centro (PT)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NUTSIII!$B$33:$L$33</c:f>
              <c:numCache>
                <c:formatCode>0.00</c:formatCode>
                <c:ptCount val="11"/>
                <c:pt idx="0">
                  <c:v>17.900000000000006</c:v>
                </c:pt>
                <c:pt idx="1">
                  <c:v>19.400000000000006</c:v>
                </c:pt>
                <c:pt idx="2">
                  <c:v>18.900000000000006</c:v>
                </c:pt>
                <c:pt idx="3">
                  <c:v>17.799999999999997</c:v>
                </c:pt>
                <c:pt idx="4">
                  <c:v>17.400000000000006</c:v>
                </c:pt>
                <c:pt idx="5">
                  <c:v>15.299999999999997</c:v>
                </c:pt>
                <c:pt idx="6">
                  <c:v>14</c:v>
                </c:pt>
                <c:pt idx="7">
                  <c:v>13.5</c:v>
                </c:pt>
                <c:pt idx="8">
                  <c:v>12.2</c:v>
                </c:pt>
                <c:pt idx="9">
                  <c:v>11.400000000000006</c:v>
                </c:pt>
                <c:pt idx="10">
                  <c:v>7.0999999999999943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BD1-4208-937C-479376DCCA51}"/>
            </c:ext>
          </c:extLst>
        </c:ser>
        <c:ser>
          <c:idx val="15"/>
          <c:order val="15"/>
          <c:tx>
            <c:strRef>
              <c:f>NUTSIII!$A$47</c:f>
              <c:strCache>
                <c:ptCount val="1"/>
                <c:pt idx="0">
                  <c:v>Beira Baixa</c:v>
                </c:pt>
              </c:strCache>
            </c:strRef>
          </c:tx>
          <c:spPr>
            <a:ln w="19050" cap="rnd">
              <a:solidFill>
                <a:srgbClr val="7ED2AA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7ED2AA"/>
              </a:solidFill>
              <a:ln w="19050">
                <a:solidFill>
                  <a:srgbClr val="7ED2AA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NUTSIII!$B$47:$L$47</c:f>
              <c:numCache>
                <c:formatCode>0.00</c:formatCode>
                <c:ptCount val="11"/>
                <c:pt idx="0">
                  <c:v>18.5</c:v>
                </c:pt>
                <c:pt idx="1">
                  <c:v>18.799999999999997</c:v>
                </c:pt>
                <c:pt idx="2">
                  <c:v>19</c:v>
                </c:pt>
                <c:pt idx="3">
                  <c:v>17.599999999999994</c:v>
                </c:pt>
                <c:pt idx="4">
                  <c:v>18.5</c:v>
                </c:pt>
                <c:pt idx="5">
                  <c:v>16.5</c:v>
                </c:pt>
                <c:pt idx="6">
                  <c:v>16.5</c:v>
                </c:pt>
                <c:pt idx="7">
                  <c:v>16.2</c:v>
                </c:pt>
                <c:pt idx="8">
                  <c:v>17</c:v>
                </c:pt>
                <c:pt idx="9">
                  <c:v>14.099999999999994</c:v>
                </c:pt>
                <c:pt idx="10">
                  <c:v>8.7000000000000028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BD1-4208-937C-479376DCCA51}"/>
            </c:ext>
          </c:extLst>
        </c:ser>
        <c:ser>
          <c:idx val="16"/>
          <c:order val="16"/>
          <c:tx>
            <c:strRef>
              <c:f>NUTSIII!$A$48</c:f>
              <c:strCache>
                <c:ptCount val="1"/>
                <c:pt idx="0">
                  <c:v>Beiras e Serra da Estrela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NUTSIII!$B$48:$L$48</c:f>
              <c:numCache>
                <c:formatCode>0.00</c:formatCode>
                <c:ptCount val="11"/>
                <c:pt idx="0">
                  <c:v>17.700000000000003</c:v>
                </c:pt>
                <c:pt idx="1">
                  <c:v>17.799999999999997</c:v>
                </c:pt>
                <c:pt idx="2">
                  <c:v>16.700000000000003</c:v>
                </c:pt>
                <c:pt idx="3">
                  <c:v>16.5</c:v>
                </c:pt>
                <c:pt idx="4">
                  <c:v>17.099999999999994</c:v>
                </c:pt>
                <c:pt idx="5">
                  <c:v>14.200000000000003</c:v>
                </c:pt>
                <c:pt idx="6">
                  <c:v>12.799999999999997</c:v>
                </c:pt>
                <c:pt idx="7">
                  <c:v>12.2</c:v>
                </c:pt>
                <c:pt idx="8">
                  <c:v>10.8</c:v>
                </c:pt>
                <c:pt idx="9">
                  <c:v>9.2999999999999972</c:v>
                </c:pt>
                <c:pt idx="10">
                  <c:v>4.7000000000000028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BD1-4208-937C-479376DCCA51}"/>
            </c:ext>
          </c:extLst>
        </c:ser>
        <c:ser>
          <c:idx val="20"/>
          <c:order val="20"/>
          <c:tx>
            <c:strRef>
              <c:f>NUTSIII!$A$52</c:f>
              <c:strCache>
                <c:ptCount val="1"/>
                <c:pt idx="0">
                  <c:v>Médio Tejo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NUTSIII!$B$52:$L$52</c:f>
              <c:numCache>
                <c:formatCode>0.00</c:formatCode>
                <c:ptCount val="11"/>
                <c:pt idx="0">
                  <c:v>16.299999999999997</c:v>
                </c:pt>
                <c:pt idx="1">
                  <c:v>18.799999999999997</c:v>
                </c:pt>
                <c:pt idx="2">
                  <c:v>18</c:v>
                </c:pt>
                <c:pt idx="3">
                  <c:v>19.200000000000003</c:v>
                </c:pt>
                <c:pt idx="4">
                  <c:v>16.799999999999997</c:v>
                </c:pt>
                <c:pt idx="5">
                  <c:v>16.5</c:v>
                </c:pt>
                <c:pt idx="6">
                  <c:v>14.200000000000003</c:v>
                </c:pt>
                <c:pt idx="7">
                  <c:v>13.9</c:v>
                </c:pt>
                <c:pt idx="8">
                  <c:v>12.3</c:v>
                </c:pt>
                <c:pt idx="9">
                  <c:v>11.5</c:v>
                </c:pt>
                <c:pt idx="10">
                  <c:v>7.7000000000000028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BD1-4208-937C-479376DCCA51}"/>
            </c:ext>
          </c:extLst>
        </c:ser>
        <c:ser>
          <c:idx val="21"/>
          <c:order val="21"/>
          <c:tx>
            <c:strRef>
              <c:f>NUTSIII!$A$53</c:f>
              <c:strCache>
                <c:ptCount val="1"/>
                <c:pt idx="0">
                  <c:v>Oeste</c:v>
                </c:pt>
              </c:strCache>
            </c:strRef>
          </c:tx>
          <c:spPr>
            <a:ln w="19050" cap="rnd">
              <a:solidFill>
                <a:srgbClr val="B49C3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rgbClr val="B49C35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0.10131302445436101"/>
                  <c:y val="-0.4280236769532140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D-EBD1-4208-937C-479376DCCA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NUTSIII!$B$53:$L$53</c:f>
              <c:numCache>
                <c:formatCode>0.00</c:formatCode>
                <c:ptCount val="11"/>
                <c:pt idx="0">
                  <c:v>19.400000000000006</c:v>
                </c:pt>
                <c:pt idx="1">
                  <c:v>21.200000000000003</c:v>
                </c:pt>
                <c:pt idx="2">
                  <c:v>22.099999999999994</c:v>
                </c:pt>
                <c:pt idx="3">
                  <c:v>19.700000000000003</c:v>
                </c:pt>
                <c:pt idx="4">
                  <c:v>19.099999999999994</c:v>
                </c:pt>
                <c:pt idx="5">
                  <c:v>17.299999999999997</c:v>
                </c:pt>
                <c:pt idx="6">
                  <c:v>16.200000000000003</c:v>
                </c:pt>
                <c:pt idx="7">
                  <c:v>14.8</c:v>
                </c:pt>
                <c:pt idx="8">
                  <c:v>14.5</c:v>
                </c:pt>
                <c:pt idx="9">
                  <c:v>14.299999999999997</c:v>
                </c:pt>
                <c:pt idx="10">
                  <c:v>9.4000000000000057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BD1-4208-937C-479376DCCA51}"/>
            </c:ext>
          </c:extLst>
        </c:ser>
        <c:ser>
          <c:idx val="22"/>
          <c:order val="22"/>
          <c:tx>
            <c:strRef>
              <c:f>NUTSIII!$A$54</c:f>
              <c:strCache>
                <c:ptCount val="1"/>
                <c:pt idx="0">
                  <c:v>Região de Aveiro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NUTSIII!$B$54:$L$54</c:f>
              <c:numCache>
                <c:formatCode>0.00</c:formatCode>
                <c:ptCount val="11"/>
                <c:pt idx="0">
                  <c:v>17.400000000000006</c:v>
                </c:pt>
                <c:pt idx="1">
                  <c:v>20.200000000000003</c:v>
                </c:pt>
                <c:pt idx="2">
                  <c:v>17.700000000000003</c:v>
                </c:pt>
                <c:pt idx="3">
                  <c:v>18.200000000000003</c:v>
                </c:pt>
                <c:pt idx="4">
                  <c:v>17.099999999999994</c:v>
                </c:pt>
                <c:pt idx="5">
                  <c:v>14.400000000000006</c:v>
                </c:pt>
                <c:pt idx="6">
                  <c:v>13.099999999999994</c:v>
                </c:pt>
                <c:pt idx="7">
                  <c:v>13.4</c:v>
                </c:pt>
                <c:pt idx="8">
                  <c:v>12</c:v>
                </c:pt>
                <c:pt idx="9">
                  <c:v>11.599999999999994</c:v>
                </c:pt>
                <c:pt idx="10">
                  <c:v>7.5999999999999943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BD1-4208-937C-479376DCCA51}"/>
            </c:ext>
          </c:extLst>
        </c:ser>
        <c:ser>
          <c:idx val="23"/>
          <c:order val="23"/>
          <c:tx>
            <c:strRef>
              <c:f>NUTSIII!$A$55</c:f>
              <c:strCache>
                <c:ptCount val="1"/>
                <c:pt idx="0">
                  <c:v>Região de Coimbra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NUTSIII!$B$55:$L$55</c:f>
              <c:numCache>
                <c:formatCode>0.00</c:formatCode>
                <c:ptCount val="11"/>
                <c:pt idx="0">
                  <c:v>18.099999999999994</c:v>
                </c:pt>
                <c:pt idx="1">
                  <c:v>18.799999999999997</c:v>
                </c:pt>
                <c:pt idx="2">
                  <c:v>18.099999999999994</c:v>
                </c:pt>
                <c:pt idx="3">
                  <c:v>17.5</c:v>
                </c:pt>
                <c:pt idx="4">
                  <c:v>17.200000000000003</c:v>
                </c:pt>
                <c:pt idx="5">
                  <c:v>15.099999999999994</c:v>
                </c:pt>
                <c:pt idx="6">
                  <c:v>14.200000000000003</c:v>
                </c:pt>
                <c:pt idx="7">
                  <c:v>13.5</c:v>
                </c:pt>
                <c:pt idx="8">
                  <c:v>11.8</c:v>
                </c:pt>
                <c:pt idx="9">
                  <c:v>10.299999999999997</c:v>
                </c:pt>
                <c:pt idx="10">
                  <c:v>5.9000000000000057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BD1-4208-937C-479376DCCA51}"/>
            </c:ext>
          </c:extLst>
        </c:ser>
        <c:ser>
          <c:idx val="24"/>
          <c:order val="24"/>
          <c:tx>
            <c:strRef>
              <c:f>NUTSIII!$A$56</c:f>
              <c:strCache>
                <c:ptCount val="1"/>
                <c:pt idx="0">
                  <c:v>Região de Leiria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NUTSIII!$B$56:$L$56</c:f>
              <c:numCache>
                <c:formatCode>0.00</c:formatCode>
                <c:ptCount val="11"/>
                <c:pt idx="0">
                  <c:v>18.700000000000003</c:v>
                </c:pt>
                <c:pt idx="1">
                  <c:v>19.799999999999997</c:v>
                </c:pt>
                <c:pt idx="2">
                  <c:v>19.900000000000006</c:v>
                </c:pt>
                <c:pt idx="3">
                  <c:v>16.5</c:v>
                </c:pt>
                <c:pt idx="4">
                  <c:v>17.700000000000003</c:v>
                </c:pt>
                <c:pt idx="5">
                  <c:v>14.799999999999997</c:v>
                </c:pt>
                <c:pt idx="6">
                  <c:v>14</c:v>
                </c:pt>
                <c:pt idx="7">
                  <c:v>13.3</c:v>
                </c:pt>
                <c:pt idx="8">
                  <c:v>11.2</c:v>
                </c:pt>
                <c:pt idx="9">
                  <c:v>10.599999999999994</c:v>
                </c:pt>
                <c:pt idx="10">
                  <c:v>6.4000000000000057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BD1-4208-937C-479376DCCA51}"/>
            </c:ext>
          </c:extLst>
        </c:ser>
        <c:ser>
          <c:idx val="27"/>
          <c:order val="27"/>
          <c:tx>
            <c:strRef>
              <c:f>NUTSIII!$A$59</c:f>
              <c:strCache>
                <c:ptCount val="1"/>
                <c:pt idx="0">
                  <c:v>Viseu Dão Lafões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NUTSIII!$B$59:$L$59</c:f>
              <c:numCache>
                <c:formatCode>0.00</c:formatCode>
                <c:ptCount val="11"/>
                <c:pt idx="0">
                  <c:v>16.799999999999997</c:v>
                </c:pt>
                <c:pt idx="1">
                  <c:v>19</c:v>
                </c:pt>
                <c:pt idx="2">
                  <c:v>19.099999999999994</c:v>
                </c:pt>
                <c:pt idx="3">
                  <c:v>16.5</c:v>
                </c:pt>
                <c:pt idx="4">
                  <c:v>15.700000000000003</c:v>
                </c:pt>
                <c:pt idx="5">
                  <c:v>14.599999999999994</c:v>
                </c:pt>
                <c:pt idx="6">
                  <c:v>12.5</c:v>
                </c:pt>
                <c:pt idx="7">
                  <c:v>11.6</c:v>
                </c:pt>
                <c:pt idx="8">
                  <c:v>10.3</c:v>
                </c:pt>
                <c:pt idx="9">
                  <c:v>10.400000000000006</c:v>
                </c:pt>
                <c:pt idx="10">
                  <c:v>6.7000000000000028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BD1-4208-937C-479376DCCA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NUTSIII!$A$32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NUTSIII!$B$32:$L$32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17.900000000000006</c:v>
                      </c:pt>
                      <c:pt idx="2">
                        <c:v>17</c:v>
                      </c:pt>
                      <c:pt idx="3">
                        <c:v>16.200000000000003</c:v>
                      </c:pt>
                      <c:pt idx="4">
                        <c:v>15.599999999999994</c:v>
                      </c:pt>
                      <c:pt idx="5">
                        <c:v>14</c:v>
                      </c:pt>
                      <c:pt idx="6">
                        <c:v>13.299999999999997</c:v>
                      </c:pt>
                      <c:pt idx="7">
                        <c:v>12.3</c:v>
                      </c:pt>
                      <c:pt idx="8">
                        <c:v>11</c:v>
                      </c:pt>
                      <c:pt idx="9">
                        <c:v>10.5</c:v>
                      </c:pt>
                      <c:pt idx="10">
                        <c:v>6.5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EBD1-4208-937C-479376DCCA51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NUTSIII!$B$34:$L$34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BD1-4208-937C-479376DCCA51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NUTSIII!$B$35:$L$35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19.299999999999997</c:v>
                      </c:pt>
                      <c:pt idx="1">
                        <c:v>20.5</c:v>
                      </c:pt>
                      <c:pt idx="2">
                        <c:v>19.400000000000006</c:v>
                      </c:pt>
                      <c:pt idx="3">
                        <c:v>18.5</c:v>
                      </c:pt>
                      <c:pt idx="4">
                        <c:v>18</c:v>
                      </c:pt>
                      <c:pt idx="5">
                        <c:v>16.599999999999994</c:v>
                      </c:pt>
                      <c:pt idx="6">
                        <c:v>14.700000000000003</c:v>
                      </c:pt>
                      <c:pt idx="7">
                        <c:v>14.6</c:v>
                      </c:pt>
                      <c:pt idx="8">
                        <c:v>13.5</c:v>
                      </c:pt>
                      <c:pt idx="9">
                        <c:v>13.099999999999994</c:v>
                      </c:pt>
                      <c:pt idx="10">
                        <c:v>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EBD1-4208-937C-479376DCCA51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NUTSIII!$B$36:$L$36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BD1-4208-937C-479376DCCA5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NUTSIII!$B$37:$L$37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19.599999999999994</c:v>
                      </c:pt>
                      <c:pt idx="1">
                        <c:v>20.799999999999997</c:v>
                      </c:pt>
                      <c:pt idx="2">
                        <c:v>19.400000000000006</c:v>
                      </c:pt>
                      <c:pt idx="3">
                        <c:v>18.599999999999994</c:v>
                      </c:pt>
                      <c:pt idx="4">
                        <c:v>14.400000000000006</c:v>
                      </c:pt>
                      <c:pt idx="5">
                        <c:v>16.099999999999994</c:v>
                      </c:pt>
                      <c:pt idx="6">
                        <c:v>15.599999999999994</c:v>
                      </c:pt>
                      <c:pt idx="7">
                        <c:v>16.600000000000001</c:v>
                      </c:pt>
                      <c:pt idx="8">
                        <c:v>12.7</c:v>
                      </c:pt>
                      <c:pt idx="9">
                        <c:v>12</c:v>
                      </c:pt>
                      <c:pt idx="10">
                        <c:v>7.9000000000000057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EBD1-4208-937C-479376DCCA51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NUTSIII!$B$38:$L$38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21.200000000000003</c:v>
                      </c:pt>
                      <c:pt idx="1">
                        <c:v>21.799999999999997</c:v>
                      </c:pt>
                      <c:pt idx="2">
                        <c:v>19.599999999999994</c:v>
                      </c:pt>
                      <c:pt idx="3">
                        <c:v>21.299999999999997</c:v>
                      </c:pt>
                      <c:pt idx="4">
                        <c:v>21.200000000000003</c:v>
                      </c:pt>
                      <c:pt idx="5">
                        <c:v>17.799999999999997</c:v>
                      </c:pt>
                      <c:pt idx="6">
                        <c:v>16.900000000000006</c:v>
                      </c:pt>
                      <c:pt idx="7">
                        <c:v>12.9</c:v>
                      </c:pt>
                      <c:pt idx="8">
                        <c:v>14.9</c:v>
                      </c:pt>
                      <c:pt idx="9">
                        <c:v>14.799999999999997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EBD1-4208-937C-479376DCCA5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NUTSIII!$B$39:$L$39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EBD1-4208-937C-479376DCCA51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NUTSIII!$B$40:$L$40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19.099999999999994</c:v>
                      </c:pt>
                      <c:pt idx="1">
                        <c:v>20.200000000000003</c:v>
                      </c:pt>
                      <c:pt idx="2">
                        <c:v>22.599999999999994</c:v>
                      </c:pt>
                      <c:pt idx="3">
                        <c:v>18.900000000000006</c:v>
                      </c:pt>
                      <c:pt idx="4">
                        <c:v>20</c:v>
                      </c:pt>
                      <c:pt idx="5">
                        <c:v>17.900000000000006</c:v>
                      </c:pt>
                      <c:pt idx="6">
                        <c:v>13.400000000000006</c:v>
                      </c:pt>
                      <c:pt idx="7">
                        <c:v>14.9</c:v>
                      </c:pt>
                      <c:pt idx="8">
                        <c:v>13</c:v>
                      </c:pt>
                      <c:pt idx="9">
                        <c:v>12.5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EBD1-4208-937C-479376DCCA5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NUTSIII!$B$41:$L$41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14.099999999999994</c:v>
                      </c:pt>
                      <c:pt idx="1">
                        <c:v>15.299999999999997</c:v>
                      </c:pt>
                      <c:pt idx="2">
                        <c:v>14.400000000000006</c:v>
                      </c:pt>
                      <c:pt idx="3">
                        <c:v>13.700000000000003</c:v>
                      </c:pt>
                      <c:pt idx="4">
                        <c:v>12.900000000000006</c:v>
                      </c:pt>
                      <c:pt idx="5">
                        <c:v>11.900000000000006</c:v>
                      </c:pt>
                      <c:pt idx="6">
                        <c:v>12.299999999999997</c:v>
                      </c:pt>
                      <c:pt idx="7">
                        <c:v>10.9</c:v>
                      </c:pt>
                      <c:pt idx="8">
                        <c:v>9.4</c:v>
                      </c:pt>
                      <c:pt idx="9">
                        <c:v>8.7999999999999972</c:v>
                      </c:pt>
                      <c:pt idx="10">
                        <c:v>7.4000000000000057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EBD1-4208-937C-479376DCCA51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NUTSIII!$B$42:$L$42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20.700000000000003</c:v>
                      </c:pt>
                      <c:pt idx="1">
                        <c:v>20.799999999999997</c:v>
                      </c:pt>
                      <c:pt idx="2">
                        <c:v>15.400000000000006</c:v>
                      </c:pt>
                      <c:pt idx="3">
                        <c:v>17.799999999999997</c:v>
                      </c:pt>
                      <c:pt idx="4">
                        <c:v>17</c:v>
                      </c:pt>
                      <c:pt idx="5">
                        <c:v>14.299999999999997</c:v>
                      </c:pt>
                      <c:pt idx="6">
                        <c:v>13</c:v>
                      </c:pt>
                      <c:pt idx="7">
                        <c:v>15.5</c:v>
                      </c:pt>
                      <c:pt idx="8">
                        <c:v>11.7</c:v>
                      </c:pt>
                      <c:pt idx="9">
                        <c:v>12.5</c:v>
                      </c:pt>
                      <c:pt idx="10">
                        <c:v>6.2999999999999972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EBD1-4208-937C-479376DCCA51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NUTSIII!$B$43:$L$43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EBD1-4208-937C-479376DCCA51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NUTSIII!$B$44:$L$44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</c:v>
                      </c:pt>
                      <c:pt idx="1">
                        <c:v>18.400000000000006</c:v>
                      </c:pt>
                      <c:pt idx="2">
                        <c:v>17.299999999999997</c:v>
                      </c:pt>
                      <c:pt idx="3">
                        <c:v>16.5</c:v>
                      </c:pt>
                      <c:pt idx="4">
                        <c:v>15.900000000000006</c:v>
                      </c:pt>
                      <c:pt idx="5">
                        <c:v>13.900000000000006</c:v>
                      </c:pt>
                      <c:pt idx="6">
                        <c:v>13.200000000000003</c:v>
                      </c:pt>
                      <c:pt idx="7">
                        <c:v>12</c:v>
                      </c:pt>
                      <c:pt idx="8">
                        <c:v>11.4</c:v>
                      </c:pt>
                      <c:pt idx="9">
                        <c:v>10.900000000000006</c:v>
                      </c:pt>
                      <c:pt idx="10">
                        <c:v>6.7999999999999972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EBD1-4208-937C-479376DCCA51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NUTSIII!$B$45:$L$45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16.900000000000006</c:v>
                      </c:pt>
                      <c:pt idx="1">
                        <c:v>16.099999999999994</c:v>
                      </c:pt>
                      <c:pt idx="2">
                        <c:v>16.700000000000003</c:v>
                      </c:pt>
                      <c:pt idx="3">
                        <c:v>15.299999999999997</c:v>
                      </c:pt>
                      <c:pt idx="4">
                        <c:v>16</c:v>
                      </c:pt>
                      <c:pt idx="5">
                        <c:v>13.900000000000006</c:v>
                      </c:pt>
                      <c:pt idx="6">
                        <c:v>13.400000000000006</c:v>
                      </c:pt>
                      <c:pt idx="7">
                        <c:v>12.8</c:v>
                      </c:pt>
                      <c:pt idx="8">
                        <c:v>10.3</c:v>
                      </c:pt>
                      <c:pt idx="9">
                        <c:v>9.0999999999999943</c:v>
                      </c:pt>
                      <c:pt idx="10">
                        <c:v>5.0999999999999943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EBD1-4208-937C-479376DCCA51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NUTSIII!$B$46:$L$46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20.599999999999994</c:v>
                      </c:pt>
                      <c:pt idx="1">
                        <c:v>21</c:v>
                      </c:pt>
                      <c:pt idx="2">
                        <c:v>16.799999999999997</c:v>
                      </c:pt>
                      <c:pt idx="3">
                        <c:v>16.200000000000003</c:v>
                      </c:pt>
                      <c:pt idx="4">
                        <c:v>16.5</c:v>
                      </c:pt>
                      <c:pt idx="5">
                        <c:v>16.400000000000006</c:v>
                      </c:pt>
                      <c:pt idx="6">
                        <c:v>14.299999999999997</c:v>
                      </c:pt>
                      <c:pt idx="7">
                        <c:v>14.4</c:v>
                      </c:pt>
                      <c:pt idx="8">
                        <c:v>12.6</c:v>
                      </c:pt>
                      <c:pt idx="9">
                        <c:v>14.599999999999994</c:v>
                      </c:pt>
                      <c:pt idx="10">
                        <c:v>8.7999999999999972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EBD1-4208-937C-479376DCCA51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NUTSIII!$B$49:$L$49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16.400000000000006</c:v>
                      </c:pt>
                      <c:pt idx="1">
                        <c:v>17.5</c:v>
                      </c:pt>
                      <c:pt idx="2">
                        <c:v>16.599999999999994</c:v>
                      </c:pt>
                      <c:pt idx="3">
                        <c:v>15.900000000000006</c:v>
                      </c:pt>
                      <c:pt idx="4">
                        <c:v>15.5</c:v>
                      </c:pt>
                      <c:pt idx="5">
                        <c:v>13.799999999999997</c:v>
                      </c:pt>
                      <c:pt idx="6">
                        <c:v>12.599999999999994</c:v>
                      </c:pt>
                      <c:pt idx="7">
                        <c:v>11.9</c:v>
                      </c:pt>
                      <c:pt idx="8">
                        <c:v>10.6</c:v>
                      </c:pt>
                      <c:pt idx="9">
                        <c:v>10.599999999999994</c:v>
                      </c:pt>
                      <c:pt idx="10">
                        <c:v>6.0999999999999943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EBD1-4208-937C-479376DCCA51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NUTSIII!$B$50:$L$50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</c:v>
                      </c:pt>
                      <c:pt idx="1">
                        <c:v>19.799999999999997</c:v>
                      </c:pt>
                      <c:pt idx="2">
                        <c:v>17.700000000000003</c:v>
                      </c:pt>
                      <c:pt idx="3">
                        <c:v>18.400000000000006</c:v>
                      </c:pt>
                      <c:pt idx="4">
                        <c:v>18.700000000000003</c:v>
                      </c:pt>
                      <c:pt idx="5">
                        <c:v>15.599999999999994</c:v>
                      </c:pt>
                      <c:pt idx="6">
                        <c:v>15.400000000000006</c:v>
                      </c:pt>
                      <c:pt idx="7">
                        <c:v>14.6</c:v>
                      </c:pt>
                      <c:pt idx="8">
                        <c:v>12.5</c:v>
                      </c:pt>
                      <c:pt idx="9">
                        <c:v>12.099999999999994</c:v>
                      </c:pt>
                      <c:pt idx="10">
                        <c:v>6.5999999999999943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EBD1-4208-937C-479376DCCA51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NUTSIII!$B$51:$L$51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17.599999999999994</c:v>
                      </c:pt>
                      <c:pt idx="1">
                        <c:v>19.599999999999994</c:v>
                      </c:pt>
                      <c:pt idx="2">
                        <c:v>19.299999999999997</c:v>
                      </c:pt>
                      <c:pt idx="3">
                        <c:v>18.400000000000006</c:v>
                      </c:pt>
                      <c:pt idx="4">
                        <c:v>19.299999999999997</c:v>
                      </c:pt>
                      <c:pt idx="5">
                        <c:v>16.099999999999994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14.2</c:v>
                      </c:pt>
                      <c:pt idx="9">
                        <c:v>12.700000000000003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EBD1-4208-937C-479376DCCA51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NUTSIII!$B$57:$L$57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16.200000000000003</c:v>
                      </c:pt>
                      <c:pt idx="1">
                        <c:v>17.400000000000006</c:v>
                      </c:pt>
                      <c:pt idx="2">
                        <c:v>16.400000000000006</c:v>
                      </c:pt>
                      <c:pt idx="3">
                        <c:v>15.200000000000003</c:v>
                      </c:pt>
                      <c:pt idx="4">
                        <c:v>13.099999999999994</c:v>
                      </c:pt>
                      <c:pt idx="5">
                        <c:v>13.5</c:v>
                      </c:pt>
                      <c:pt idx="6">
                        <c:v>12.299999999999997</c:v>
                      </c:pt>
                      <c:pt idx="7">
                        <c:v>11.6</c:v>
                      </c:pt>
                      <c:pt idx="8">
                        <c:v>9.9</c:v>
                      </c:pt>
                      <c:pt idx="9">
                        <c:v>9.4000000000000057</c:v>
                      </c:pt>
                      <c:pt idx="10">
                        <c:v>6.2000000000000028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EBD1-4208-937C-479376DCCA51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NUTSIII!$B$58:$L$58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21.400000000000006</c:v>
                      </c:pt>
                      <c:pt idx="1">
                        <c:v>21.200000000000003</c:v>
                      </c:pt>
                      <c:pt idx="2">
                        <c:v>23.599999999999994</c:v>
                      </c:pt>
                      <c:pt idx="3">
                        <c:v>22</c:v>
                      </c:pt>
                      <c:pt idx="4">
                        <c:v>21.5</c:v>
                      </c:pt>
                      <c:pt idx="5">
                        <c:v>21.299999999999997</c:v>
                      </c:pt>
                      <c:pt idx="6">
                        <c:v>19.200000000000003</c:v>
                      </c:pt>
                      <c:pt idx="7">
                        <c:v>16.5</c:v>
                      </c:pt>
                      <c:pt idx="8">
                        <c:v>15.6</c:v>
                      </c:pt>
                      <c:pt idx="9">
                        <c:v>13.599999999999994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EBD1-4208-937C-479376DCCA51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5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  <c:userShapes r:id="rId4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5605471221064"/>
          <c:y val="5.3036078200311608E-2"/>
          <c:w val="0.81461663229246783"/>
          <c:h val="0.89788523089373073"/>
        </c:manualLayout>
      </c:layout>
      <c:lineChart>
        <c:grouping val="standard"/>
        <c:varyColors val="0"/>
        <c:ser>
          <c:idx val="0"/>
          <c:order val="0"/>
          <c:tx>
            <c:strRef>
              <c:f>NUTSIII!$A$32</c:f>
              <c:strCache>
                <c:ptCount val="1"/>
                <c:pt idx="0">
                  <c:v>Norte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NUTSIII!$B$32:$L$32</c:f>
              <c:numCache>
                <c:formatCode>0.00</c:formatCode>
                <c:ptCount val="11"/>
                <c:pt idx="0">
                  <c:v>17</c:v>
                </c:pt>
                <c:pt idx="1">
                  <c:v>17.900000000000006</c:v>
                </c:pt>
                <c:pt idx="2">
                  <c:v>17</c:v>
                </c:pt>
                <c:pt idx="3">
                  <c:v>16.200000000000003</c:v>
                </c:pt>
                <c:pt idx="4">
                  <c:v>15.599999999999994</c:v>
                </c:pt>
                <c:pt idx="5">
                  <c:v>14</c:v>
                </c:pt>
                <c:pt idx="6">
                  <c:v>13.299999999999997</c:v>
                </c:pt>
                <c:pt idx="7">
                  <c:v>12.3</c:v>
                </c:pt>
                <c:pt idx="8">
                  <c:v>11</c:v>
                </c:pt>
                <c:pt idx="9">
                  <c:v>10.5</c:v>
                </c:pt>
                <c:pt idx="10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18-4DD3-ACD2-5A57C1E96FD1}"/>
            </c:ext>
          </c:extLst>
        </c:ser>
        <c:ser>
          <c:idx val="9"/>
          <c:order val="9"/>
          <c:tx>
            <c:strRef>
              <c:f>NUTSIII!$A$41</c:f>
              <c:strCache>
                <c:ptCount val="1"/>
                <c:pt idx="0">
                  <c:v>Alto Minho</c:v>
                </c:pt>
              </c:strCache>
            </c:strRef>
          </c:tx>
          <c:spPr>
            <a:ln w="19050" cap="rnd">
              <a:solidFill>
                <a:srgbClr val="877528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rgbClr val="877528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7.0779052557380137E-2"/>
                  <c:y val="-0.516782034448389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F218-4DD3-ACD2-5A57C1E96FD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NUTSIII!$B$41:$L$41</c:f>
              <c:numCache>
                <c:formatCode>0.00</c:formatCode>
                <c:ptCount val="11"/>
                <c:pt idx="0">
                  <c:v>14.099999999999994</c:v>
                </c:pt>
                <c:pt idx="1">
                  <c:v>15.299999999999997</c:v>
                </c:pt>
                <c:pt idx="2">
                  <c:v>14.400000000000006</c:v>
                </c:pt>
                <c:pt idx="3">
                  <c:v>13.700000000000003</c:v>
                </c:pt>
                <c:pt idx="4">
                  <c:v>12.900000000000006</c:v>
                </c:pt>
                <c:pt idx="5">
                  <c:v>11.900000000000006</c:v>
                </c:pt>
                <c:pt idx="6">
                  <c:v>12.299999999999997</c:v>
                </c:pt>
                <c:pt idx="7">
                  <c:v>10.9</c:v>
                </c:pt>
                <c:pt idx="8">
                  <c:v>9.4</c:v>
                </c:pt>
                <c:pt idx="9">
                  <c:v>8.7999999999999972</c:v>
                </c:pt>
                <c:pt idx="10">
                  <c:v>7.4000000000000057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18-4DD3-ACD2-5A57C1E96FD1}"/>
            </c:ext>
          </c:extLst>
        </c:ser>
        <c:ser>
          <c:idx val="10"/>
          <c:order val="10"/>
          <c:tx>
            <c:strRef>
              <c:f>NUTSIII!$A$42</c:f>
              <c:strCache>
                <c:ptCount val="1"/>
                <c:pt idx="0">
                  <c:v>Alto Tâmega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NUTSIII!$B$42:$L$42</c:f>
              <c:numCache>
                <c:formatCode>0.00</c:formatCode>
                <c:ptCount val="11"/>
                <c:pt idx="0">
                  <c:v>20.700000000000003</c:v>
                </c:pt>
                <c:pt idx="1">
                  <c:v>20.799999999999997</c:v>
                </c:pt>
                <c:pt idx="2">
                  <c:v>15.400000000000006</c:v>
                </c:pt>
                <c:pt idx="3">
                  <c:v>17.799999999999997</c:v>
                </c:pt>
                <c:pt idx="4">
                  <c:v>17</c:v>
                </c:pt>
                <c:pt idx="5">
                  <c:v>14.299999999999997</c:v>
                </c:pt>
                <c:pt idx="6">
                  <c:v>13</c:v>
                </c:pt>
                <c:pt idx="7">
                  <c:v>15.5</c:v>
                </c:pt>
                <c:pt idx="8">
                  <c:v>11.7</c:v>
                </c:pt>
                <c:pt idx="9">
                  <c:v>12.5</c:v>
                </c:pt>
                <c:pt idx="10">
                  <c:v>6.2999999999999972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18-4DD3-ACD2-5A57C1E96FD1}"/>
            </c:ext>
          </c:extLst>
        </c:ser>
        <c:ser>
          <c:idx val="12"/>
          <c:order val="12"/>
          <c:tx>
            <c:strRef>
              <c:f>NUTSIII!$A$44</c:f>
              <c:strCache>
                <c:ptCount val="1"/>
                <c:pt idx="0">
                  <c:v>Área Metropolitana do Porto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NUTSIII!$B$44:$L$44</c:f>
              <c:numCache>
                <c:formatCode>0.00</c:formatCode>
                <c:ptCount val="11"/>
                <c:pt idx="0">
                  <c:v>17.5</c:v>
                </c:pt>
                <c:pt idx="1">
                  <c:v>18.400000000000006</c:v>
                </c:pt>
                <c:pt idx="2">
                  <c:v>17.299999999999997</c:v>
                </c:pt>
                <c:pt idx="3">
                  <c:v>16.5</c:v>
                </c:pt>
                <c:pt idx="4">
                  <c:v>15.900000000000006</c:v>
                </c:pt>
                <c:pt idx="5">
                  <c:v>13.900000000000006</c:v>
                </c:pt>
                <c:pt idx="6">
                  <c:v>13.200000000000003</c:v>
                </c:pt>
                <c:pt idx="7">
                  <c:v>12</c:v>
                </c:pt>
                <c:pt idx="8">
                  <c:v>11.4</c:v>
                </c:pt>
                <c:pt idx="9">
                  <c:v>10.900000000000006</c:v>
                </c:pt>
                <c:pt idx="10">
                  <c:v>6.7999999999999972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218-4DD3-ACD2-5A57C1E96FD1}"/>
            </c:ext>
          </c:extLst>
        </c:ser>
        <c:ser>
          <c:idx val="13"/>
          <c:order val="13"/>
          <c:tx>
            <c:strRef>
              <c:f>NUTSIII!$A$45</c:f>
              <c:strCache>
                <c:ptCount val="1"/>
                <c:pt idx="0">
                  <c:v>Ave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NUTSIII!$B$45:$L$45</c:f>
              <c:numCache>
                <c:formatCode>0.00</c:formatCode>
                <c:ptCount val="11"/>
                <c:pt idx="0">
                  <c:v>16.900000000000006</c:v>
                </c:pt>
                <c:pt idx="1">
                  <c:v>16.099999999999994</c:v>
                </c:pt>
                <c:pt idx="2">
                  <c:v>16.700000000000003</c:v>
                </c:pt>
                <c:pt idx="3">
                  <c:v>15.299999999999997</c:v>
                </c:pt>
                <c:pt idx="4">
                  <c:v>16</c:v>
                </c:pt>
                <c:pt idx="5">
                  <c:v>13.900000000000006</c:v>
                </c:pt>
                <c:pt idx="6">
                  <c:v>13.400000000000006</c:v>
                </c:pt>
                <c:pt idx="7">
                  <c:v>12.8</c:v>
                </c:pt>
                <c:pt idx="8">
                  <c:v>10.3</c:v>
                </c:pt>
                <c:pt idx="9">
                  <c:v>9.0999999999999943</c:v>
                </c:pt>
                <c:pt idx="10">
                  <c:v>5.0999999999999943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218-4DD3-ACD2-5A57C1E96FD1}"/>
            </c:ext>
          </c:extLst>
        </c:ser>
        <c:ser>
          <c:idx val="17"/>
          <c:order val="17"/>
          <c:tx>
            <c:strRef>
              <c:f>NUTSIII!$A$49</c:f>
              <c:strCache>
                <c:ptCount val="1"/>
                <c:pt idx="0">
                  <c:v>Cávado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NUTSIII!$B$49:$L$49</c:f>
              <c:numCache>
                <c:formatCode>0.00</c:formatCode>
                <c:ptCount val="11"/>
                <c:pt idx="0">
                  <c:v>16.400000000000006</c:v>
                </c:pt>
                <c:pt idx="1">
                  <c:v>17.5</c:v>
                </c:pt>
                <c:pt idx="2">
                  <c:v>16.599999999999994</c:v>
                </c:pt>
                <c:pt idx="3">
                  <c:v>15.900000000000006</c:v>
                </c:pt>
                <c:pt idx="4">
                  <c:v>15.5</c:v>
                </c:pt>
                <c:pt idx="5">
                  <c:v>13.799999999999997</c:v>
                </c:pt>
                <c:pt idx="6">
                  <c:v>12.599999999999994</c:v>
                </c:pt>
                <c:pt idx="7">
                  <c:v>11.9</c:v>
                </c:pt>
                <c:pt idx="8">
                  <c:v>10.6</c:v>
                </c:pt>
                <c:pt idx="9">
                  <c:v>10.599999999999994</c:v>
                </c:pt>
                <c:pt idx="10">
                  <c:v>6.0999999999999943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218-4DD3-ACD2-5A57C1E96FD1}"/>
            </c:ext>
          </c:extLst>
        </c:ser>
        <c:ser>
          <c:idx val="18"/>
          <c:order val="18"/>
          <c:tx>
            <c:strRef>
              <c:f>NUTSIII!$A$50</c:f>
              <c:strCache>
                <c:ptCount val="1"/>
                <c:pt idx="0">
                  <c:v>Douro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NUTSIII!$B$50:$L$50</c:f>
              <c:numCache>
                <c:formatCode>0.00</c:formatCode>
                <c:ptCount val="11"/>
                <c:pt idx="0">
                  <c:v>17</c:v>
                </c:pt>
                <c:pt idx="1">
                  <c:v>19.799999999999997</c:v>
                </c:pt>
                <c:pt idx="2">
                  <c:v>17.700000000000003</c:v>
                </c:pt>
                <c:pt idx="3">
                  <c:v>18.400000000000006</c:v>
                </c:pt>
                <c:pt idx="4">
                  <c:v>18.700000000000003</c:v>
                </c:pt>
                <c:pt idx="5">
                  <c:v>15.599999999999994</c:v>
                </c:pt>
                <c:pt idx="6">
                  <c:v>15.400000000000006</c:v>
                </c:pt>
                <c:pt idx="7">
                  <c:v>14.6</c:v>
                </c:pt>
                <c:pt idx="8">
                  <c:v>12.5</c:v>
                </c:pt>
                <c:pt idx="9">
                  <c:v>12.099999999999994</c:v>
                </c:pt>
                <c:pt idx="10">
                  <c:v>6.5999999999999943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218-4DD3-ACD2-5A57C1E96FD1}"/>
            </c:ext>
          </c:extLst>
        </c:ser>
        <c:ser>
          <c:idx val="25"/>
          <c:order val="25"/>
          <c:tx>
            <c:strRef>
              <c:f>NUTSIII!$A$57</c:f>
              <c:strCache>
                <c:ptCount val="1"/>
                <c:pt idx="0">
                  <c:v>Tâmega e Sousa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NUTSIII!$B$57:$L$57</c:f>
              <c:numCache>
                <c:formatCode>0.00</c:formatCode>
                <c:ptCount val="11"/>
                <c:pt idx="0">
                  <c:v>16.200000000000003</c:v>
                </c:pt>
                <c:pt idx="1">
                  <c:v>17.400000000000006</c:v>
                </c:pt>
                <c:pt idx="2">
                  <c:v>16.400000000000006</c:v>
                </c:pt>
                <c:pt idx="3">
                  <c:v>15.200000000000003</c:v>
                </c:pt>
                <c:pt idx="4">
                  <c:v>13.099999999999994</c:v>
                </c:pt>
                <c:pt idx="5">
                  <c:v>13.5</c:v>
                </c:pt>
                <c:pt idx="6">
                  <c:v>12.299999999999997</c:v>
                </c:pt>
                <c:pt idx="7">
                  <c:v>11.6</c:v>
                </c:pt>
                <c:pt idx="8">
                  <c:v>9.9</c:v>
                </c:pt>
                <c:pt idx="9">
                  <c:v>9.4000000000000057</c:v>
                </c:pt>
                <c:pt idx="10">
                  <c:v>6.2000000000000028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218-4DD3-ACD2-5A57C1E96FD1}"/>
            </c:ext>
          </c:extLst>
        </c:ser>
        <c:ser>
          <c:idx val="26"/>
          <c:order val="26"/>
          <c:tx>
            <c:strRef>
              <c:f>NUTSIII!$A$58</c:f>
              <c:strCache>
                <c:ptCount val="1"/>
                <c:pt idx="0">
                  <c:v>Terras de Trás-os-Montes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accent3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NUTSIII!$B$58:$L$58</c:f>
              <c:numCache>
                <c:formatCode>0.00</c:formatCode>
                <c:ptCount val="11"/>
                <c:pt idx="0">
                  <c:v>21.400000000000006</c:v>
                </c:pt>
                <c:pt idx="1">
                  <c:v>21.200000000000003</c:v>
                </c:pt>
                <c:pt idx="2">
                  <c:v>23.599999999999994</c:v>
                </c:pt>
                <c:pt idx="3">
                  <c:v>22</c:v>
                </c:pt>
                <c:pt idx="4">
                  <c:v>21.5</c:v>
                </c:pt>
                <c:pt idx="5">
                  <c:v>21.299999999999997</c:v>
                </c:pt>
                <c:pt idx="6">
                  <c:v>19.200000000000003</c:v>
                </c:pt>
                <c:pt idx="7">
                  <c:v>16.5</c:v>
                </c:pt>
                <c:pt idx="8">
                  <c:v>15.6</c:v>
                </c:pt>
                <c:pt idx="9">
                  <c:v>13.599999999999994</c:v>
                </c:pt>
                <c:pt idx="10">
                  <c:v>7.0999999999999943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F218-4DD3-ACD2-5A57C1E96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NUTSIII!$A$33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NUTSIII!$B$33:$L$33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17.900000000000006</c:v>
                      </c:pt>
                      <c:pt idx="1">
                        <c:v>19.400000000000006</c:v>
                      </c:pt>
                      <c:pt idx="2">
                        <c:v>18.900000000000006</c:v>
                      </c:pt>
                      <c:pt idx="3">
                        <c:v>17.799999999999997</c:v>
                      </c:pt>
                      <c:pt idx="4">
                        <c:v>17.400000000000006</c:v>
                      </c:pt>
                      <c:pt idx="5">
                        <c:v>15.299999999999997</c:v>
                      </c:pt>
                      <c:pt idx="6">
                        <c:v>14</c:v>
                      </c:pt>
                      <c:pt idx="7">
                        <c:v>13.5</c:v>
                      </c:pt>
                      <c:pt idx="8">
                        <c:v>12.2</c:v>
                      </c:pt>
                      <c:pt idx="9">
                        <c:v>11.400000000000006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F218-4DD3-ACD2-5A57C1E96FD1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NUTSIII!$B$34:$L$34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218-4DD3-ACD2-5A57C1E96FD1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NUTSIII!$B$35:$L$35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19.299999999999997</c:v>
                      </c:pt>
                      <c:pt idx="1">
                        <c:v>20.5</c:v>
                      </c:pt>
                      <c:pt idx="2">
                        <c:v>19.400000000000006</c:v>
                      </c:pt>
                      <c:pt idx="3">
                        <c:v>18.5</c:v>
                      </c:pt>
                      <c:pt idx="4">
                        <c:v>18</c:v>
                      </c:pt>
                      <c:pt idx="5">
                        <c:v>16.599999999999994</c:v>
                      </c:pt>
                      <c:pt idx="6">
                        <c:v>14.700000000000003</c:v>
                      </c:pt>
                      <c:pt idx="7">
                        <c:v>14.6</c:v>
                      </c:pt>
                      <c:pt idx="8">
                        <c:v>13.5</c:v>
                      </c:pt>
                      <c:pt idx="9">
                        <c:v>13.099999999999994</c:v>
                      </c:pt>
                      <c:pt idx="10">
                        <c:v>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218-4DD3-ACD2-5A57C1E96FD1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NUTSIII!$B$36:$L$36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218-4DD3-ACD2-5A57C1E96FD1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NUTSIII!$B$37:$L$37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19.599999999999994</c:v>
                      </c:pt>
                      <c:pt idx="1">
                        <c:v>20.799999999999997</c:v>
                      </c:pt>
                      <c:pt idx="2">
                        <c:v>19.400000000000006</c:v>
                      </c:pt>
                      <c:pt idx="3">
                        <c:v>18.599999999999994</c:v>
                      </c:pt>
                      <c:pt idx="4">
                        <c:v>14.400000000000006</c:v>
                      </c:pt>
                      <c:pt idx="5">
                        <c:v>16.099999999999994</c:v>
                      </c:pt>
                      <c:pt idx="6">
                        <c:v>15.599999999999994</c:v>
                      </c:pt>
                      <c:pt idx="7">
                        <c:v>16.600000000000001</c:v>
                      </c:pt>
                      <c:pt idx="8">
                        <c:v>12.7</c:v>
                      </c:pt>
                      <c:pt idx="9">
                        <c:v>12</c:v>
                      </c:pt>
                      <c:pt idx="10">
                        <c:v>7.9000000000000057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218-4DD3-ACD2-5A57C1E96FD1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NUTSIII!$B$38:$L$38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21.200000000000003</c:v>
                      </c:pt>
                      <c:pt idx="1">
                        <c:v>21.799999999999997</c:v>
                      </c:pt>
                      <c:pt idx="2">
                        <c:v>19.599999999999994</c:v>
                      </c:pt>
                      <c:pt idx="3">
                        <c:v>21.299999999999997</c:v>
                      </c:pt>
                      <c:pt idx="4">
                        <c:v>21.200000000000003</c:v>
                      </c:pt>
                      <c:pt idx="5">
                        <c:v>17.799999999999997</c:v>
                      </c:pt>
                      <c:pt idx="6">
                        <c:v>16.900000000000006</c:v>
                      </c:pt>
                      <c:pt idx="7">
                        <c:v>12.9</c:v>
                      </c:pt>
                      <c:pt idx="8">
                        <c:v>14.9</c:v>
                      </c:pt>
                      <c:pt idx="9">
                        <c:v>14.799999999999997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218-4DD3-ACD2-5A57C1E96FD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NUTSIII!$B$39:$L$39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22.599999999999994</c:v>
                      </c:pt>
                      <c:pt idx="1">
                        <c:v>24.799999999999997</c:v>
                      </c:pt>
                      <c:pt idx="2">
                        <c:v>24.799999999999997</c:v>
                      </c:pt>
                      <c:pt idx="3">
                        <c:v>22.900000000000006</c:v>
                      </c:pt>
                      <c:pt idx="4">
                        <c:v>23.5</c:v>
                      </c:pt>
                      <c:pt idx="5">
                        <c:v>21.200000000000003</c:v>
                      </c:pt>
                      <c:pt idx="6">
                        <c:v>20</c:v>
                      </c:pt>
                      <c:pt idx="7">
                        <c:v>20</c:v>
                      </c:pt>
                      <c:pt idx="8">
                        <c:v>17.600000000000001</c:v>
                      </c:pt>
                      <c:pt idx="9">
                        <c:v>15.299999999999997</c:v>
                      </c:pt>
                      <c:pt idx="10">
                        <c:v>11.299999999999997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F218-4DD3-ACD2-5A57C1E96FD1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NUTSIII!$B$40:$L$40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19.099999999999994</c:v>
                      </c:pt>
                      <c:pt idx="1">
                        <c:v>20.200000000000003</c:v>
                      </c:pt>
                      <c:pt idx="2">
                        <c:v>22.599999999999994</c:v>
                      </c:pt>
                      <c:pt idx="3">
                        <c:v>18.900000000000006</c:v>
                      </c:pt>
                      <c:pt idx="4">
                        <c:v>20</c:v>
                      </c:pt>
                      <c:pt idx="5">
                        <c:v>17.900000000000006</c:v>
                      </c:pt>
                      <c:pt idx="6">
                        <c:v>13.400000000000006</c:v>
                      </c:pt>
                      <c:pt idx="7">
                        <c:v>14.9</c:v>
                      </c:pt>
                      <c:pt idx="8">
                        <c:v>13</c:v>
                      </c:pt>
                      <c:pt idx="9">
                        <c:v>12.5</c:v>
                      </c:pt>
                      <c:pt idx="10">
                        <c:v>7.0999999999999943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F218-4DD3-ACD2-5A57C1E96FD1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NUTSIII!$B$43:$L$43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21.900000000000006</c:v>
                      </c:pt>
                      <c:pt idx="1">
                        <c:v>24.700000000000003</c:v>
                      </c:pt>
                      <c:pt idx="2">
                        <c:v>23.700000000000003</c:v>
                      </c:pt>
                      <c:pt idx="3">
                        <c:v>22.700000000000003</c:v>
                      </c:pt>
                      <c:pt idx="4">
                        <c:v>21.799999999999997</c:v>
                      </c:pt>
                      <c:pt idx="5">
                        <c:v>19.799999999999997</c:v>
                      </c:pt>
                      <c:pt idx="6">
                        <c:v>19.200000000000003</c:v>
                      </c:pt>
                      <c:pt idx="7">
                        <c:v>19</c:v>
                      </c:pt>
                      <c:pt idx="8">
                        <c:v>17.600000000000001</c:v>
                      </c:pt>
                      <c:pt idx="9">
                        <c:v>16.599999999999994</c:v>
                      </c:pt>
                      <c:pt idx="10">
                        <c:v>11.200000000000003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F218-4DD3-ACD2-5A57C1E96FD1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NUTSIII!$B$46:$L$46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20.599999999999994</c:v>
                      </c:pt>
                      <c:pt idx="1">
                        <c:v>21</c:v>
                      </c:pt>
                      <c:pt idx="2">
                        <c:v>16.799999999999997</c:v>
                      </c:pt>
                      <c:pt idx="3">
                        <c:v>16.200000000000003</c:v>
                      </c:pt>
                      <c:pt idx="4">
                        <c:v>16.5</c:v>
                      </c:pt>
                      <c:pt idx="5">
                        <c:v>16.400000000000006</c:v>
                      </c:pt>
                      <c:pt idx="6">
                        <c:v>14.299999999999997</c:v>
                      </c:pt>
                      <c:pt idx="7">
                        <c:v>14.4</c:v>
                      </c:pt>
                      <c:pt idx="8">
                        <c:v>12.6</c:v>
                      </c:pt>
                      <c:pt idx="9">
                        <c:v>14.599999999999994</c:v>
                      </c:pt>
                      <c:pt idx="10">
                        <c:v>8.7999999999999972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F218-4DD3-ACD2-5A57C1E96FD1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NUTSIII!$B$47:$L$47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18.5</c:v>
                      </c:pt>
                      <c:pt idx="1">
                        <c:v>18.799999999999997</c:v>
                      </c:pt>
                      <c:pt idx="2">
                        <c:v>19</c:v>
                      </c:pt>
                      <c:pt idx="3">
                        <c:v>17.599999999999994</c:v>
                      </c:pt>
                      <c:pt idx="4">
                        <c:v>18.5</c:v>
                      </c:pt>
                      <c:pt idx="5">
                        <c:v>16.5</c:v>
                      </c:pt>
                      <c:pt idx="6">
                        <c:v>16.5</c:v>
                      </c:pt>
                      <c:pt idx="7">
                        <c:v>16.2</c:v>
                      </c:pt>
                      <c:pt idx="8">
                        <c:v>17</c:v>
                      </c:pt>
                      <c:pt idx="9">
                        <c:v>14.099999999999994</c:v>
                      </c:pt>
                      <c:pt idx="10">
                        <c:v>8.7000000000000028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F218-4DD3-ACD2-5A57C1E96FD1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NUTSIII!$B$48:$L$48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17.700000000000003</c:v>
                      </c:pt>
                      <c:pt idx="1">
                        <c:v>17.799999999999997</c:v>
                      </c:pt>
                      <c:pt idx="2">
                        <c:v>16.700000000000003</c:v>
                      </c:pt>
                      <c:pt idx="3">
                        <c:v>16.5</c:v>
                      </c:pt>
                      <c:pt idx="4">
                        <c:v>17.099999999999994</c:v>
                      </c:pt>
                      <c:pt idx="5">
                        <c:v>14.200000000000003</c:v>
                      </c:pt>
                      <c:pt idx="6">
                        <c:v>12.799999999999997</c:v>
                      </c:pt>
                      <c:pt idx="7">
                        <c:v>12.2</c:v>
                      </c:pt>
                      <c:pt idx="8">
                        <c:v>10.8</c:v>
                      </c:pt>
                      <c:pt idx="9">
                        <c:v>9.2999999999999972</c:v>
                      </c:pt>
                      <c:pt idx="10">
                        <c:v>4.7000000000000028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F218-4DD3-ACD2-5A57C1E96FD1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NUTSIII!$B$51:$L$51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17.599999999999994</c:v>
                      </c:pt>
                      <c:pt idx="1">
                        <c:v>19.599999999999994</c:v>
                      </c:pt>
                      <c:pt idx="2">
                        <c:v>19.299999999999997</c:v>
                      </c:pt>
                      <c:pt idx="3">
                        <c:v>18.400000000000006</c:v>
                      </c:pt>
                      <c:pt idx="4">
                        <c:v>19.299999999999997</c:v>
                      </c:pt>
                      <c:pt idx="5">
                        <c:v>16.099999999999994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14.2</c:v>
                      </c:pt>
                      <c:pt idx="9">
                        <c:v>12.700000000000003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F218-4DD3-ACD2-5A57C1E96FD1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NUTSIII!$B$52:$L$52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16.299999999999997</c:v>
                      </c:pt>
                      <c:pt idx="1">
                        <c:v>18.799999999999997</c:v>
                      </c:pt>
                      <c:pt idx="2">
                        <c:v>18</c:v>
                      </c:pt>
                      <c:pt idx="3">
                        <c:v>19.200000000000003</c:v>
                      </c:pt>
                      <c:pt idx="4">
                        <c:v>16.799999999999997</c:v>
                      </c:pt>
                      <c:pt idx="5">
                        <c:v>16.5</c:v>
                      </c:pt>
                      <c:pt idx="6">
                        <c:v>14.200000000000003</c:v>
                      </c:pt>
                      <c:pt idx="7">
                        <c:v>13.9</c:v>
                      </c:pt>
                      <c:pt idx="8">
                        <c:v>12.3</c:v>
                      </c:pt>
                      <c:pt idx="9">
                        <c:v>11.5</c:v>
                      </c:pt>
                      <c:pt idx="10">
                        <c:v>7.7000000000000028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F218-4DD3-ACD2-5A57C1E96FD1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NUTSIII!$B$53:$L$53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19.400000000000006</c:v>
                      </c:pt>
                      <c:pt idx="1">
                        <c:v>21.200000000000003</c:v>
                      </c:pt>
                      <c:pt idx="2">
                        <c:v>22.099999999999994</c:v>
                      </c:pt>
                      <c:pt idx="3">
                        <c:v>19.700000000000003</c:v>
                      </c:pt>
                      <c:pt idx="4">
                        <c:v>19.099999999999994</c:v>
                      </c:pt>
                      <c:pt idx="5">
                        <c:v>17.299999999999997</c:v>
                      </c:pt>
                      <c:pt idx="6">
                        <c:v>16.200000000000003</c:v>
                      </c:pt>
                      <c:pt idx="7">
                        <c:v>14.8</c:v>
                      </c:pt>
                      <c:pt idx="8">
                        <c:v>14.5</c:v>
                      </c:pt>
                      <c:pt idx="9">
                        <c:v>14.299999999999997</c:v>
                      </c:pt>
                      <c:pt idx="10">
                        <c:v>9.4000000000000057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F218-4DD3-ACD2-5A57C1E96FD1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NUTSIII!$B$54:$L$54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17.400000000000006</c:v>
                      </c:pt>
                      <c:pt idx="1">
                        <c:v>20.200000000000003</c:v>
                      </c:pt>
                      <c:pt idx="2">
                        <c:v>17.700000000000003</c:v>
                      </c:pt>
                      <c:pt idx="3">
                        <c:v>18.200000000000003</c:v>
                      </c:pt>
                      <c:pt idx="4">
                        <c:v>17.099999999999994</c:v>
                      </c:pt>
                      <c:pt idx="5">
                        <c:v>14.400000000000006</c:v>
                      </c:pt>
                      <c:pt idx="6">
                        <c:v>13.099999999999994</c:v>
                      </c:pt>
                      <c:pt idx="7">
                        <c:v>13.4</c:v>
                      </c:pt>
                      <c:pt idx="8">
                        <c:v>12</c:v>
                      </c:pt>
                      <c:pt idx="9">
                        <c:v>11.599999999999994</c:v>
                      </c:pt>
                      <c:pt idx="10">
                        <c:v>7.5999999999999943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F218-4DD3-ACD2-5A57C1E96FD1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NUTSIII!$B$55:$L$55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18.099999999999994</c:v>
                      </c:pt>
                      <c:pt idx="1">
                        <c:v>18.799999999999997</c:v>
                      </c:pt>
                      <c:pt idx="2">
                        <c:v>18.099999999999994</c:v>
                      </c:pt>
                      <c:pt idx="3">
                        <c:v>17.5</c:v>
                      </c:pt>
                      <c:pt idx="4">
                        <c:v>17.200000000000003</c:v>
                      </c:pt>
                      <c:pt idx="5">
                        <c:v>15.099999999999994</c:v>
                      </c:pt>
                      <c:pt idx="6">
                        <c:v>14.200000000000003</c:v>
                      </c:pt>
                      <c:pt idx="7">
                        <c:v>13.5</c:v>
                      </c:pt>
                      <c:pt idx="8">
                        <c:v>11.8</c:v>
                      </c:pt>
                      <c:pt idx="9">
                        <c:v>10.299999999999997</c:v>
                      </c:pt>
                      <c:pt idx="10">
                        <c:v>5.9000000000000057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F218-4DD3-ACD2-5A57C1E96FD1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NUTSIII!$B$56:$L$56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18.700000000000003</c:v>
                      </c:pt>
                      <c:pt idx="1">
                        <c:v>19.799999999999997</c:v>
                      </c:pt>
                      <c:pt idx="2">
                        <c:v>19.900000000000006</c:v>
                      </c:pt>
                      <c:pt idx="3">
                        <c:v>16.5</c:v>
                      </c:pt>
                      <c:pt idx="4">
                        <c:v>17.700000000000003</c:v>
                      </c:pt>
                      <c:pt idx="5">
                        <c:v>14.799999999999997</c:v>
                      </c:pt>
                      <c:pt idx="6">
                        <c:v>14</c:v>
                      </c:pt>
                      <c:pt idx="7">
                        <c:v>13.3</c:v>
                      </c:pt>
                      <c:pt idx="8">
                        <c:v>11.2</c:v>
                      </c:pt>
                      <c:pt idx="9">
                        <c:v>10.599999999999994</c:v>
                      </c:pt>
                      <c:pt idx="10">
                        <c:v>6.4000000000000057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F218-4DD3-ACD2-5A57C1E96FD1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NUTSIII!$B$59:$L$59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16.799999999999997</c:v>
                      </c:pt>
                      <c:pt idx="1">
                        <c:v>19</c:v>
                      </c:pt>
                      <c:pt idx="2">
                        <c:v>19.099999999999994</c:v>
                      </c:pt>
                      <c:pt idx="3">
                        <c:v>16.5</c:v>
                      </c:pt>
                      <c:pt idx="4">
                        <c:v>15.700000000000003</c:v>
                      </c:pt>
                      <c:pt idx="5">
                        <c:v>14.599999999999994</c:v>
                      </c:pt>
                      <c:pt idx="6">
                        <c:v>12.5</c:v>
                      </c:pt>
                      <c:pt idx="7">
                        <c:v>11.6</c:v>
                      </c:pt>
                      <c:pt idx="8">
                        <c:v>10.3</c:v>
                      </c:pt>
                      <c:pt idx="9">
                        <c:v>10.400000000000006</c:v>
                      </c:pt>
                      <c:pt idx="10">
                        <c:v>6.7000000000000028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F218-4DD3-ACD2-5A57C1E96FD1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33401015476487173"/>
          <c:y val="0"/>
          <c:w val="0.59593701716388603"/>
          <c:h val="0.9525695121269500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Calculos!$O$118:$O$126</c:f>
              <c:strCache>
                <c:ptCount val="9"/>
                <c:pt idx="0">
                  <c:v>SANTA MARIA DA FEIRA</c:v>
                </c:pt>
                <c:pt idx="1">
                  <c:v>MONTALEGRE</c:v>
                </c:pt>
                <c:pt idx="2">
                  <c:v>VILA REAL</c:v>
                </c:pt>
                <c:pt idx="3">
                  <c:v>MATOSINHOS</c:v>
                </c:pt>
                <c:pt idx="4">
                  <c:v>GONDOMAR</c:v>
                </c:pt>
                <c:pt idx="5">
                  <c:v>BRAGA</c:v>
                </c:pt>
                <c:pt idx="6">
                  <c:v>PORTO</c:v>
                </c:pt>
                <c:pt idx="7">
                  <c:v>CHAVES</c:v>
                </c:pt>
                <c:pt idx="8">
                  <c:v>VILA NOVA DE GAIA</c:v>
                </c:pt>
              </c:strCache>
            </c:strRef>
          </c:cat>
          <c:val>
            <c:numRef>
              <c:f>Calculos!$Q$118:$Q$126</c:f>
              <c:numCache>
                <c:formatCode>General</c:formatCode>
                <c:ptCount val="9"/>
                <c:pt idx="0">
                  <c:v>754661.2</c:v>
                </c:pt>
                <c:pt idx="1">
                  <c:v>765613.18</c:v>
                </c:pt>
                <c:pt idx="2">
                  <c:v>790350</c:v>
                </c:pt>
                <c:pt idx="3">
                  <c:v>831648.64</c:v>
                </c:pt>
                <c:pt idx="4">
                  <c:v>874411.01</c:v>
                </c:pt>
                <c:pt idx="5">
                  <c:v>884416.20000000007</c:v>
                </c:pt>
                <c:pt idx="6">
                  <c:v>1011391.87</c:v>
                </c:pt>
                <c:pt idx="7">
                  <c:v>1306605.97</c:v>
                </c:pt>
                <c:pt idx="8">
                  <c:v>1538102.74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20-4437-BDE9-2DC260BED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725087"/>
        <c:axId val="1"/>
      </c:barChart>
      <c:catAx>
        <c:axId val="1707725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707725087"/>
        <c:crosses val="autoZero"/>
        <c:crossBetween val="between"/>
        <c:majorUnit val="500000"/>
        <c:dispUnits>
          <c:builtInUnit val="thousands"/>
          <c:dispUnitsLbl>
            <c:layout/>
          </c:dispUnitsLbl>
        </c:dispUnits>
      </c:valAx>
      <c:spPr>
        <a:solidFill>
          <a:srgbClr val="FFCCCC"/>
        </a:solidFill>
        <a:ln w="25400">
          <a:noFill/>
        </a:ln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10922696202059755"/>
          <c:y val="0.68436548120308371"/>
          <c:w val="0.36784323187034457"/>
          <c:h val="0.29771968015902583"/>
        </c:manualLayout>
      </c:layout>
      <c:overlay val="0"/>
      <c:spPr>
        <a:noFill/>
        <a:ln w="25400">
          <a:noFill/>
        </a:ln>
      </c:spPr>
      <c:txPr>
        <a:bodyPr rot="0" vert="horz"/>
        <a:lstStyle/>
        <a:p>
          <a:pPr>
            <a:defRPr/>
          </a:pPr>
          <a:endParaRPr lang="pt-P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5804467498203671"/>
          <c:y val="2.6146011677973032E-2"/>
          <c:w val="0.43379892490324617"/>
          <c:h val="0.9525695121269500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Calculos!$O$141:$O$144</c:f>
              <c:strCache>
                <c:ptCount val="4"/>
                <c:pt idx="0">
                  <c:v>CASCAIS</c:v>
                </c:pt>
                <c:pt idx="1">
                  <c:v>LOURES</c:v>
                </c:pt>
                <c:pt idx="2">
                  <c:v>SINTRA</c:v>
                </c:pt>
                <c:pt idx="3">
                  <c:v>LISBOA</c:v>
                </c:pt>
              </c:strCache>
            </c:strRef>
          </c:cat>
          <c:val>
            <c:numRef>
              <c:f>Calculos!$Q$141:$Q$144</c:f>
              <c:numCache>
                <c:formatCode>General</c:formatCode>
                <c:ptCount val="4"/>
                <c:pt idx="0">
                  <c:v>808767.37</c:v>
                </c:pt>
                <c:pt idx="1">
                  <c:v>857726.45</c:v>
                </c:pt>
                <c:pt idx="2">
                  <c:v>976891.73</c:v>
                </c:pt>
                <c:pt idx="3">
                  <c:v>1477304.06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F-4F68-BB4B-B9ACE98FE9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725087"/>
        <c:axId val="1"/>
      </c:barChart>
      <c:catAx>
        <c:axId val="1707725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707725087"/>
        <c:crosses val="autoZero"/>
        <c:crossBetween val="between"/>
        <c:majorUnit val="500000"/>
        <c:dispUnits>
          <c:builtInUnit val="thousands"/>
          <c:dispUnitsLbl>
            <c:layout/>
          </c:dispUnitsLbl>
        </c:dispUnits>
      </c:valAx>
      <c:spPr>
        <a:solidFill>
          <a:srgbClr val="FFCCCC"/>
        </a:solidFill>
        <a:ln w="25400">
          <a:noFill/>
        </a:ln>
      </c:spPr>
    </c:plotArea>
    <c:legend>
      <c:legendPos val="b"/>
      <c:legendEntry>
        <c:idx val="0"/>
        <c:delete val="1"/>
      </c:legendEntry>
      <c:layout>
        <c:manualLayout>
          <c:xMode val="edge"/>
          <c:yMode val="edge"/>
          <c:x val="0.10922696202059755"/>
          <c:y val="0.68436548120308371"/>
          <c:w val="0"/>
          <c:h val="2.8644495125736927E-2"/>
        </c:manualLayout>
      </c:layout>
      <c:overlay val="0"/>
      <c:spPr>
        <a:noFill/>
        <a:ln w="25400">
          <a:noFill/>
        </a:ln>
      </c:spPr>
      <c:txPr>
        <a:bodyPr rot="0" vert="horz"/>
        <a:lstStyle/>
        <a:p>
          <a:pPr>
            <a:defRPr/>
          </a:pPr>
          <a:endParaRPr lang="pt-PT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42832468123861567"/>
          <c:y val="0"/>
          <c:w val="0.46489994292972991"/>
          <c:h val="0.95256951212695007"/>
        </c:manualLayout>
      </c:layout>
      <c:barChart>
        <c:barDir val="bar"/>
        <c:grouping val="clustered"/>
        <c:varyColors val="0"/>
        <c:ser>
          <c:idx val="2"/>
          <c:order val="0"/>
          <c:spPr>
            <a:solidFill>
              <a:schemeClr val="accent2">
                <a:lumMod val="60000"/>
                <a:lumOff val="40000"/>
              </a:schemeClr>
            </a:solidFill>
          </c:spPr>
          <c:invertIfNegative val="0"/>
          <c:cat>
            <c:strRef>
              <c:f>Calculos!$O$182:$O$183</c:f>
              <c:strCache>
                <c:ptCount val="2"/>
                <c:pt idx="0">
                  <c:v>MONTEMOR-O-NOVO</c:v>
                </c:pt>
                <c:pt idx="1">
                  <c:v>ODEMIRA</c:v>
                </c:pt>
              </c:strCache>
            </c:strRef>
          </c:cat>
          <c:val>
            <c:numRef>
              <c:f>Calculos!$Q$182:$Q$183</c:f>
              <c:numCache>
                <c:formatCode>General</c:formatCode>
                <c:ptCount val="2"/>
                <c:pt idx="0">
                  <c:v>756384.4</c:v>
                </c:pt>
                <c:pt idx="1">
                  <c:v>868378.63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B-4C36-8FB0-434263B52D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7725087"/>
        <c:axId val="1"/>
      </c:barChart>
      <c:catAx>
        <c:axId val="17077250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"/>
        <c:crosses val="autoZero"/>
        <c:auto val="1"/>
        <c:lblAlgn val="ctr"/>
        <c:lblOffset val="100"/>
        <c:noMultiLvlLbl val="0"/>
      </c:catAx>
      <c:valAx>
        <c:axId val="1"/>
        <c:scaling>
          <c:orientation val="minMax"/>
          <c:max val="2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ln w="6350">
            <a:noFill/>
          </a:ln>
        </c:spPr>
        <c:txPr>
          <a:bodyPr rot="-60000000" vert="horz"/>
          <a:lstStyle/>
          <a:p>
            <a:pPr>
              <a:defRPr sz="650">
                <a:latin typeface="Leelawadee" panose="020B0502040204020203" pitchFamily="34" charset="-34"/>
                <a:cs typeface="Leelawadee" panose="020B0502040204020203" pitchFamily="34" charset="-34"/>
              </a:defRPr>
            </a:pPr>
            <a:endParaRPr lang="pt-PT"/>
          </a:p>
        </c:txPr>
        <c:crossAx val="1707725087"/>
        <c:crosses val="autoZero"/>
        <c:crossBetween val="between"/>
        <c:majorUnit val="500000"/>
        <c:dispUnits>
          <c:builtInUnit val="thousands"/>
          <c:dispUnitsLbl>
            <c:layout/>
          </c:dispUnitsLbl>
        </c:dispUnits>
      </c:valAx>
      <c:spPr>
        <a:solidFill>
          <a:srgbClr val="FFCCCC"/>
        </a:solidFill>
        <a:ln w="25400">
          <a:noFill/>
        </a:ln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50" b="0" i="0" u="none" strike="noStrike" kern="1200" spc="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pt-PT" sz="1050" dirty="0"/>
              <a:t>Nº de Operações do OT10 por PI</a:t>
            </a:r>
          </a:p>
          <a:p>
            <a:pPr>
              <a:defRPr sz="1050"/>
            </a:pPr>
            <a:r>
              <a:rPr lang="pt-PT" sz="1050" dirty="0"/>
              <a:t>aprovadas em cada PO Regional</a:t>
            </a:r>
          </a:p>
        </c:rich>
      </c:tx>
      <c:layout>
        <c:manualLayout>
          <c:xMode val="edge"/>
          <c:yMode val="edge"/>
          <c:x val="0.12686418572679023"/>
          <c:y val="1.0902751050904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spc="0" baseline="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PT"/>
        </a:p>
      </c:txPr>
    </c:title>
    <c:autoTitleDeleted val="0"/>
    <c:plotArea>
      <c:layout>
        <c:manualLayout>
          <c:layoutTarget val="inner"/>
          <c:xMode val="edge"/>
          <c:yMode val="edge"/>
          <c:x val="0.14556791767601598"/>
          <c:y val="0.16419506363904648"/>
          <c:w val="0.82826397870104096"/>
          <c:h val="0.38402299405825807"/>
        </c:manualLayout>
      </c:layout>
      <c:barChart>
        <c:barDir val="col"/>
        <c:grouping val="stacked"/>
        <c:varyColors val="0"/>
        <c:ser>
          <c:idx val="0"/>
          <c:order val="0"/>
          <c:tx>
            <c:v>PI10.1</c:v>
          </c:tx>
          <c:spPr>
            <a:solidFill>
              <a:srgbClr val="FF9933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Sheet1!$D$3:$J$3</c:f>
              <c:numCache>
                <c:formatCode>General</c:formatCode>
                <c:ptCount val="7"/>
                <c:pt idx="0">
                  <c:v>187</c:v>
                </c:pt>
                <c:pt idx="1">
                  <c:v>22</c:v>
                </c:pt>
                <c:pt idx="2">
                  <c:v>94</c:v>
                </c:pt>
                <c:pt idx="3">
                  <c:v>76</c:v>
                </c:pt>
                <c:pt idx="4">
                  <c:v>55</c:v>
                </c:pt>
                <c:pt idx="5">
                  <c:v>26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0C-4BBD-A499-C05467E46382}"/>
            </c:ext>
          </c:extLst>
        </c:ser>
        <c:ser>
          <c:idx val="1"/>
          <c:order val="1"/>
          <c:tx>
            <c:v>PI10.2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Sheet1!$D$5:$J$5</c:f>
              <c:numCache>
                <c:formatCode>General</c:formatCode>
                <c:ptCount val="7"/>
                <c:pt idx="0">
                  <c:v>104</c:v>
                </c:pt>
                <c:pt idx="1">
                  <c:v>37</c:v>
                </c:pt>
                <c:pt idx="2">
                  <c:v>0</c:v>
                </c:pt>
                <c:pt idx="3">
                  <c:v>23</c:v>
                </c:pt>
                <c:pt idx="4">
                  <c:v>0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0C-4BBD-A499-C05467E46382}"/>
            </c:ext>
          </c:extLst>
        </c:ser>
        <c:ser>
          <c:idx val="2"/>
          <c:order val="2"/>
          <c:tx>
            <c:v>PI10.3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Sheet1!$D$7:$J$7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85</c:v>
                </c:pt>
                <c:pt idx="3">
                  <c:v>0</c:v>
                </c:pt>
                <c:pt idx="4">
                  <c:v>27</c:v>
                </c:pt>
                <c:pt idx="5">
                  <c:v>77</c:v>
                </c:pt>
                <c:pt idx="6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0C-4BBD-A499-C05467E46382}"/>
            </c:ext>
          </c:extLst>
        </c:ser>
        <c:ser>
          <c:idx val="3"/>
          <c:order val="3"/>
          <c:tx>
            <c:v>PI10.4</c:v>
          </c:tx>
          <c:spPr>
            <a:solidFill>
              <a:srgbClr val="FFCCFF"/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Sheet1!$D$9:$J$9</c:f>
              <c:numCache>
                <c:formatCode>General</c:formatCode>
                <c:ptCount val="7"/>
                <c:pt idx="0">
                  <c:v>29</c:v>
                </c:pt>
                <c:pt idx="1">
                  <c:v>16</c:v>
                </c:pt>
                <c:pt idx="2">
                  <c:v>58</c:v>
                </c:pt>
                <c:pt idx="3">
                  <c:v>4</c:v>
                </c:pt>
                <c:pt idx="4">
                  <c:v>9</c:v>
                </c:pt>
                <c:pt idx="5">
                  <c:v>149</c:v>
                </c:pt>
                <c:pt idx="6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10C-4BBD-A499-C05467E46382}"/>
            </c:ext>
          </c:extLst>
        </c:ser>
        <c:ser>
          <c:idx val="4"/>
          <c:order val="4"/>
          <c:tx>
            <c:v>PI10.5</c:v>
          </c:tx>
          <c:spPr>
            <a:solidFill>
              <a:schemeClr val="tx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Sheet1!$D$2:$J$2</c:f>
              <c:strCache>
                <c:ptCount val="7"/>
                <c:pt idx="0">
                  <c:v>PO Norte</c:v>
                </c:pt>
                <c:pt idx="1">
                  <c:v>PO Centro</c:v>
                </c:pt>
                <c:pt idx="2">
                  <c:v>PO Lisboa</c:v>
                </c:pt>
                <c:pt idx="3">
                  <c:v>PO Alentejo</c:v>
                </c:pt>
                <c:pt idx="4">
                  <c:v>PO Algarve</c:v>
                </c:pt>
                <c:pt idx="5">
                  <c:v>PO Açores</c:v>
                </c:pt>
                <c:pt idx="6">
                  <c:v>PO Madeira</c:v>
                </c:pt>
              </c:strCache>
            </c:strRef>
          </c:cat>
          <c:val>
            <c:numRef>
              <c:f>Sheet1!$D$11:$J$11</c:f>
              <c:numCache>
                <c:formatCode>General</c:formatCode>
                <c:ptCount val="7"/>
                <c:pt idx="0">
                  <c:v>193</c:v>
                </c:pt>
                <c:pt idx="1">
                  <c:v>224</c:v>
                </c:pt>
                <c:pt idx="2">
                  <c:v>287</c:v>
                </c:pt>
                <c:pt idx="3">
                  <c:v>159</c:v>
                </c:pt>
                <c:pt idx="4">
                  <c:v>50</c:v>
                </c:pt>
                <c:pt idx="5">
                  <c:v>13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10C-4BBD-A499-C05467E46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24271055"/>
        <c:axId val="1624263983"/>
      </c:barChart>
      <c:catAx>
        <c:axId val="1624271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  <c:crossAx val="1624263983"/>
        <c:crosses val="autoZero"/>
        <c:auto val="1"/>
        <c:lblAlgn val="ctr"/>
        <c:lblOffset val="100"/>
        <c:noMultiLvlLbl val="0"/>
      </c:catAx>
      <c:valAx>
        <c:axId val="1624263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  <c:crossAx val="162427105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7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800" b="0" i="0" u="none" strike="noStrike" kern="1200" baseline="0">
                <a:solidFill>
                  <a:schemeClr val="bg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pt-PT"/>
          </a:p>
        </c:txPr>
      </c:dTable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9625886786834248"/>
          <c:y val="0.92302898469915773"/>
          <c:w val="0.61599997853804278"/>
          <c:h val="6.9018887976426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accent1">
        <a:lumMod val="40000"/>
        <a:lumOff val="60000"/>
      </a:schemeClr>
    </a:solidFill>
    <a:ln w="9525" cap="flat" cmpd="sng" algn="ctr">
      <a:noFill/>
      <a:round/>
    </a:ln>
    <a:effectLst/>
  </c:spPr>
  <c:txPr>
    <a:bodyPr/>
    <a:lstStyle/>
    <a:p>
      <a:pPr>
        <a:defRPr>
          <a:solidFill>
            <a:schemeClr val="bg1">
              <a:lumMod val="50000"/>
              <a:lumOff val="50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pt-P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Regioes!$A$2</c:f>
              <c:strCache>
                <c:ptCount val="1"/>
                <c:pt idx="0">
                  <c:v>Norte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Regioes!$B$2:$L$2</c:f>
              <c:numCache>
                <c:formatCode>0.00</c:formatCode>
                <c:ptCount val="11"/>
                <c:pt idx="0">
                  <c:v>93.8</c:v>
                </c:pt>
                <c:pt idx="1">
                  <c:v>93.9</c:v>
                </c:pt>
                <c:pt idx="2">
                  <c:v>91.9</c:v>
                </c:pt>
                <c:pt idx="3">
                  <c:v>90.8</c:v>
                </c:pt>
                <c:pt idx="4">
                  <c:v>91.5</c:v>
                </c:pt>
                <c:pt idx="5">
                  <c:v>93.3</c:v>
                </c:pt>
                <c:pt idx="6">
                  <c:v>94.6</c:v>
                </c:pt>
                <c:pt idx="7">
                  <c:v>95.7</c:v>
                </c:pt>
                <c:pt idx="8">
                  <c:v>96.4</c:v>
                </c:pt>
                <c:pt idx="9">
                  <c:v>97.6</c:v>
                </c:pt>
                <c:pt idx="10">
                  <c:v>98.8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2C-452A-9188-1350238E57B9}"/>
            </c:ext>
          </c:extLst>
        </c:ser>
        <c:ser>
          <c:idx val="2"/>
          <c:order val="1"/>
          <c:tx>
            <c:strRef>
              <c:f>Regioes!$A$3</c:f>
              <c:strCache>
                <c:ptCount val="1"/>
                <c:pt idx="0">
                  <c:v>Centro (PT)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Regioes!$B$3:$L$3</c:f>
              <c:numCache>
                <c:formatCode>0.00</c:formatCode>
                <c:ptCount val="11"/>
                <c:pt idx="0">
                  <c:v>93.2</c:v>
                </c:pt>
                <c:pt idx="1">
                  <c:v>93.5</c:v>
                </c:pt>
                <c:pt idx="2">
                  <c:v>91.5</c:v>
                </c:pt>
                <c:pt idx="3">
                  <c:v>90.7</c:v>
                </c:pt>
                <c:pt idx="4">
                  <c:v>91.2</c:v>
                </c:pt>
                <c:pt idx="5">
                  <c:v>93</c:v>
                </c:pt>
                <c:pt idx="6">
                  <c:v>94.4</c:v>
                </c:pt>
                <c:pt idx="7">
                  <c:v>95.2</c:v>
                </c:pt>
                <c:pt idx="8">
                  <c:v>95.6</c:v>
                </c:pt>
                <c:pt idx="9">
                  <c:v>97.1</c:v>
                </c:pt>
                <c:pt idx="10">
                  <c:v>98.3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C2C-452A-9188-1350238E57B9}"/>
            </c:ext>
          </c:extLst>
        </c:ser>
        <c:ser>
          <c:idx val="3"/>
          <c:order val="2"/>
          <c:tx>
            <c:strRef>
              <c:f>Regioes!$A$4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Regioes!$B$4:$L$4</c:f>
              <c:numCache>
                <c:formatCode>0.00</c:formatCode>
                <c:ptCount val="11"/>
                <c:pt idx="0">
                  <c:v>90.4</c:v>
                </c:pt>
                <c:pt idx="1">
                  <c:v>91.1</c:v>
                </c:pt>
                <c:pt idx="2">
                  <c:v>88.8</c:v>
                </c:pt>
                <c:pt idx="3">
                  <c:v>88.6</c:v>
                </c:pt>
                <c:pt idx="4">
                  <c:v>88.8</c:v>
                </c:pt>
                <c:pt idx="5">
                  <c:v>91</c:v>
                </c:pt>
                <c:pt idx="6">
                  <c:v>92.5</c:v>
                </c:pt>
                <c:pt idx="7">
                  <c:v>93.5</c:v>
                </c:pt>
                <c:pt idx="8">
                  <c:v>93.9</c:v>
                </c:pt>
                <c:pt idx="9">
                  <c:v>95.1</c:v>
                </c:pt>
                <c:pt idx="10">
                  <c:v>96.9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C2C-452A-9188-1350238E57B9}"/>
            </c:ext>
          </c:extLst>
        </c:ser>
        <c:ser>
          <c:idx val="4"/>
          <c:order val="3"/>
          <c:tx>
            <c:strRef>
              <c:f>Regioes!$A$5</c:f>
              <c:strCache>
                <c:ptCount val="1"/>
                <c:pt idx="0">
                  <c:v>Alentejo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Regioes!$B$5:$L$5</c:f>
              <c:numCache>
                <c:formatCode>0.00</c:formatCode>
                <c:ptCount val="11"/>
                <c:pt idx="0">
                  <c:v>91.5</c:v>
                </c:pt>
                <c:pt idx="1">
                  <c:v>91.5</c:v>
                </c:pt>
                <c:pt idx="2">
                  <c:v>88.8</c:v>
                </c:pt>
                <c:pt idx="3">
                  <c:v>88.2</c:v>
                </c:pt>
                <c:pt idx="4">
                  <c:v>88.1</c:v>
                </c:pt>
                <c:pt idx="5">
                  <c:v>90.6</c:v>
                </c:pt>
                <c:pt idx="6">
                  <c:v>92.2</c:v>
                </c:pt>
                <c:pt idx="7">
                  <c:v>92.9</c:v>
                </c:pt>
                <c:pt idx="8">
                  <c:v>93.3</c:v>
                </c:pt>
                <c:pt idx="9">
                  <c:v>95</c:v>
                </c:pt>
                <c:pt idx="10">
                  <c:v>96.7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C2C-452A-9188-1350238E57B9}"/>
            </c:ext>
          </c:extLst>
        </c:ser>
        <c:ser>
          <c:idx val="1"/>
          <c:order val="4"/>
          <c:tx>
            <c:strRef>
              <c:f>Regioes!$A$6</c:f>
              <c:strCache>
                <c:ptCount val="1"/>
                <c:pt idx="0">
                  <c:v>Algarve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Regioes!$B$6:$L$6</c:f>
              <c:numCache>
                <c:formatCode>0.00</c:formatCode>
                <c:ptCount val="11"/>
                <c:pt idx="0">
                  <c:v>90.2</c:v>
                </c:pt>
                <c:pt idx="1">
                  <c:v>91.1</c:v>
                </c:pt>
                <c:pt idx="2">
                  <c:v>88.6</c:v>
                </c:pt>
                <c:pt idx="3">
                  <c:v>87.8</c:v>
                </c:pt>
                <c:pt idx="4">
                  <c:v>88.1</c:v>
                </c:pt>
                <c:pt idx="5">
                  <c:v>89.8</c:v>
                </c:pt>
                <c:pt idx="6">
                  <c:v>91.1</c:v>
                </c:pt>
                <c:pt idx="7">
                  <c:v>92.4</c:v>
                </c:pt>
                <c:pt idx="8">
                  <c:v>92.9</c:v>
                </c:pt>
                <c:pt idx="9">
                  <c:v>94.9</c:v>
                </c:pt>
                <c:pt idx="10">
                  <c:v>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C2C-452A-9188-1350238E5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</c:lineChart>
      <c:catAx>
        <c:axId val="219769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05"/>
          <c:min val="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5537473694958"/>
          <c:y val="0.8140763791648622"/>
          <c:w val="0.73492980595245527"/>
          <c:h val="0.1543743008016508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Regioes!$A$30</c:f>
              <c:strCache>
                <c:ptCount val="1"/>
                <c:pt idx="0">
                  <c:v>Norte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Regioes!$B$30:$L$30</c:f>
              <c:numCache>
                <c:formatCode>0.00</c:formatCode>
                <c:ptCount val="11"/>
                <c:pt idx="0">
                  <c:v>83</c:v>
                </c:pt>
                <c:pt idx="1">
                  <c:v>82.1</c:v>
                </c:pt>
                <c:pt idx="2">
                  <c:v>83</c:v>
                </c:pt>
                <c:pt idx="3">
                  <c:v>83.8</c:v>
                </c:pt>
                <c:pt idx="4">
                  <c:v>84.4</c:v>
                </c:pt>
                <c:pt idx="5">
                  <c:v>86</c:v>
                </c:pt>
                <c:pt idx="6">
                  <c:v>86.7</c:v>
                </c:pt>
                <c:pt idx="7">
                  <c:v>87.7</c:v>
                </c:pt>
                <c:pt idx="8">
                  <c:v>89</c:v>
                </c:pt>
                <c:pt idx="9">
                  <c:v>89.5</c:v>
                </c:pt>
                <c:pt idx="10">
                  <c:v>93.5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8A3-4DA6-91CA-63AC561FD642}"/>
            </c:ext>
          </c:extLst>
        </c:ser>
        <c:ser>
          <c:idx val="2"/>
          <c:order val="1"/>
          <c:tx>
            <c:strRef>
              <c:f>Regioes!$A$31</c:f>
              <c:strCache>
                <c:ptCount val="1"/>
                <c:pt idx="0">
                  <c:v>Centro (PT)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Regioes!$B$31:$L$31</c:f>
              <c:numCache>
                <c:formatCode>0.00</c:formatCode>
                <c:ptCount val="11"/>
                <c:pt idx="0">
                  <c:v>82.1</c:v>
                </c:pt>
                <c:pt idx="1">
                  <c:v>80.599999999999994</c:v>
                </c:pt>
                <c:pt idx="2">
                  <c:v>81.099999999999994</c:v>
                </c:pt>
                <c:pt idx="3">
                  <c:v>82.2</c:v>
                </c:pt>
                <c:pt idx="4">
                  <c:v>82.6</c:v>
                </c:pt>
                <c:pt idx="5">
                  <c:v>84.7</c:v>
                </c:pt>
                <c:pt idx="6">
                  <c:v>86</c:v>
                </c:pt>
                <c:pt idx="7">
                  <c:v>86.5</c:v>
                </c:pt>
                <c:pt idx="8">
                  <c:v>87.8</c:v>
                </c:pt>
                <c:pt idx="9">
                  <c:v>88.6</c:v>
                </c:pt>
                <c:pt idx="10">
                  <c:v>92.9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8A3-4DA6-91CA-63AC561FD642}"/>
            </c:ext>
          </c:extLst>
        </c:ser>
        <c:ser>
          <c:idx val="3"/>
          <c:order val="2"/>
          <c:tx>
            <c:strRef>
              <c:f>Regioes!$A$32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Regioes!$B$32:$L$32</c:f>
              <c:numCache>
                <c:formatCode>0.00</c:formatCode>
                <c:ptCount val="11"/>
                <c:pt idx="0">
                  <c:v>78.099999999999994</c:v>
                </c:pt>
                <c:pt idx="1">
                  <c:v>75.3</c:v>
                </c:pt>
                <c:pt idx="2">
                  <c:v>76.3</c:v>
                </c:pt>
                <c:pt idx="3">
                  <c:v>77.3</c:v>
                </c:pt>
                <c:pt idx="4">
                  <c:v>78.2</c:v>
                </c:pt>
                <c:pt idx="5">
                  <c:v>80.2</c:v>
                </c:pt>
                <c:pt idx="6">
                  <c:v>80.8</c:v>
                </c:pt>
                <c:pt idx="7">
                  <c:v>81</c:v>
                </c:pt>
                <c:pt idx="8">
                  <c:v>82.4</c:v>
                </c:pt>
                <c:pt idx="9">
                  <c:v>83.4</c:v>
                </c:pt>
                <c:pt idx="10">
                  <c:v>88.8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8A3-4DA6-91CA-63AC561FD642}"/>
            </c:ext>
          </c:extLst>
        </c:ser>
        <c:ser>
          <c:idx val="4"/>
          <c:order val="3"/>
          <c:tx>
            <c:strRef>
              <c:f>Regioes!$A$33</c:f>
              <c:strCache>
                <c:ptCount val="1"/>
                <c:pt idx="0">
                  <c:v>Alentejo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Regioes!$B$33:$L$33</c:f>
              <c:numCache>
                <c:formatCode>0.00</c:formatCode>
                <c:ptCount val="11"/>
                <c:pt idx="0">
                  <c:v>80.7</c:v>
                </c:pt>
                <c:pt idx="1">
                  <c:v>79.5</c:v>
                </c:pt>
                <c:pt idx="2">
                  <c:v>80.599999999999994</c:v>
                </c:pt>
                <c:pt idx="3">
                  <c:v>81.5</c:v>
                </c:pt>
                <c:pt idx="4">
                  <c:v>82</c:v>
                </c:pt>
                <c:pt idx="5">
                  <c:v>83.4</c:v>
                </c:pt>
                <c:pt idx="6">
                  <c:v>85.3</c:v>
                </c:pt>
                <c:pt idx="7">
                  <c:v>85.4</c:v>
                </c:pt>
                <c:pt idx="8">
                  <c:v>86.5</c:v>
                </c:pt>
                <c:pt idx="9">
                  <c:v>86.9</c:v>
                </c:pt>
                <c:pt idx="10">
                  <c:v>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8A3-4DA6-91CA-63AC561FD642}"/>
            </c:ext>
          </c:extLst>
        </c:ser>
        <c:ser>
          <c:idx val="1"/>
          <c:order val="4"/>
          <c:tx>
            <c:strRef>
              <c:f>Regioes!$A$34</c:f>
              <c:strCache>
                <c:ptCount val="1"/>
                <c:pt idx="0">
                  <c:v>Algarve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Regioes!$B$34:$L$34</c:f>
              <c:numCache>
                <c:formatCode>0.00</c:formatCode>
                <c:ptCount val="11"/>
                <c:pt idx="0">
                  <c:v>77.400000000000006</c:v>
                </c:pt>
                <c:pt idx="1">
                  <c:v>75.2</c:v>
                </c:pt>
                <c:pt idx="2">
                  <c:v>75.2</c:v>
                </c:pt>
                <c:pt idx="3">
                  <c:v>77.099999999999994</c:v>
                </c:pt>
                <c:pt idx="4">
                  <c:v>76.5</c:v>
                </c:pt>
                <c:pt idx="5">
                  <c:v>78.8</c:v>
                </c:pt>
                <c:pt idx="6">
                  <c:v>80</c:v>
                </c:pt>
                <c:pt idx="7">
                  <c:v>80</c:v>
                </c:pt>
                <c:pt idx="8">
                  <c:v>82.4</c:v>
                </c:pt>
                <c:pt idx="9">
                  <c:v>84.7</c:v>
                </c:pt>
                <c:pt idx="10">
                  <c:v>88.7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88A3-4DA6-91CA-63AC561FD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05"/>
          <c:min val="7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5537473694958"/>
          <c:y val="0.81407645614335811"/>
          <c:w val="0.73781130705570708"/>
          <c:h val="0.154374236885611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Regioes!$A$30</c:f>
              <c:strCache>
                <c:ptCount val="1"/>
                <c:pt idx="0">
                  <c:v>Norte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Regioes!$B$29:$L$29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Regioes!$B$30:$L$30</c:f>
              <c:numCache>
                <c:formatCode>0.00</c:formatCode>
                <c:ptCount val="11"/>
                <c:pt idx="0">
                  <c:v>17</c:v>
                </c:pt>
                <c:pt idx="1">
                  <c:v>17.900000000000006</c:v>
                </c:pt>
                <c:pt idx="2">
                  <c:v>17</c:v>
                </c:pt>
                <c:pt idx="3">
                  <c:v>16.200000000000003</c:v>
                </c:pt>
                <c:pt idx="4">
                  <c:v>15.599999999999994</c:v>
                </c:pt>
                <c:pt idx="5">
                  <c:v>14</c:v>
                </c:pt>
                <c:pt idx="6">
                  <c:v>13.299999999999997</c:v>
                </c:pt>
                <c:pt idx="7">
                  <c:v>12.3</c:v>
                </c:pt>
                <c:pt idx="8">
                  <c:v>11</c:v>
                </c:pt>
                <c:pt idx="9">
                  <c:v>10.5</c:v>
                </c:pt>
                <c:pt idx="10">
                  <c:v>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C2-43CF-8FEC-88421C8FAADA}"/>
            </c:ext>
          </c:extLst>
        </c:ser>
        <c:ser>
          <c:idx val="2"/>
          <c:order val="1"/>
          <c:tx>
            <c:strRef>
              <c:f>Regioes!$A$31</c:f>
              <c:strCache>
                <c:ptCount val="1"/>
                <c:pt idx="0">
                  <c:v>Centro (PT)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Regioes!$B$29:$L$29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Regioes!$B$31:$L$31</c:f>
              <c:numCache>
                <c:formatCode>0.00</c:formatCode>
                <c:ptCount val="11"/>
                <c:pt idx="0">
                  <c:v>17.900000000000006</c:v>
                </c:pt>
                <c:pt idx="1">
                  <c:v>19.400000000000006</c:v>
                </c:pt>
                <c:pt idx="2">
                  <c:v>18.900000000000006</c:v>
                </c:pt>
                <c:pt idx="3">
                  <c:v>17.799999999999997</c:v>
                </c:pt>
                <c:pt idx="4">
                  <c:v>17.400000000000006</c:v>
                </c:pt>
                <c:pt idx="5">
                  <c:v>15.299999999999997</c:v>
                </c:pt>
                <c:pt idx="6">
                  <c:v>14</c:v>
                </c:pt>
                <c:pt idx="7">
                  <c:v>13.5</c:v>
                </c:pt>
                <c:pt idx="8">
                  <c:v>12.2</c:v>
                </c:pt>
                <c:pt idx="9">
                  <c:v>11.400000000000006</c:v>
                </c:pt>
                <c:pt idx="10">
                  <c:v>7.0999999999999943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C2-43CF-8FEC-88421C8FAADA}"/>
            </c:ext>
          </c:extLst>
        </c:ser>
        <c:ser>
          <c:idx val="3"/>
          <c:order val="2"/>
          <c:tx>
            <c:strRef>
              <c:f>Regioes!$A$32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Regioes!$B$29:$L$29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Regioes!$B$32:$L$32</c:f>
              <c:numCache>
                <c:formatCode>0.00</c:formatCode>
                <c:ptCount val="11"/>
                <c:pt idx="0">
                  <c:v>21.900000000000006</c:v>
                </c:pt>
                <c:pt idx="1">
                  <c:v>24.700000000000003</c:v>
                </c:pt>
                <c:pt idx="2">
                  <c:v>23.700000000000003</c:v>
                </c:pt>
                <c:pt idx="3">
                  <c:v>22.700000000000003</c:v>
                </c:pt>
                <c:pt idx="4">
                  <c:v>21.799999999999997</c:v>
                </c:pt>
                <c:pt idx="5">
                  <c:v>19.799999999999997</c:v>
                </c:pt>
                <c:pt idx="6">
                  <c:v>19.200000000000003</c:v>
                </c:pt>
                <c:pt idx="7">
                  <c:v>19</c:v>
                </c:pt>
                <c:pt idx="8">
                  <c:v>17.600000000000001</c:v>
                </c:pt>
                <c:pt idx="9">
                  <c:v>16.599999999999994</c:v>
                </c:pt>
                <c:pt idx="10">
                  <c:v>11.200000000000003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C2-43CF-8FEC-88421C8FAADA}"/>
            </c:ext>
          </c:extLst>
        </c:ser>
        <c:ser>
          <c:idx val="4"/>
          <c:order val="3"/>
          <c:tx>
            <c:strRef>
              <c:f>Regioes!$A$33</c:f>
              <c:strCache>
                <c:ptCount val="1"/>
                <c:pt idx="0">
                  <c:v>Alentejo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Regioes!$B$29:$L$29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Regioes!$B$33:$L$33</c:f>
              <c:numCache>
                <c:formatCode>0.00</c:formatCode>
                <c:ptCount val="11"/>
                <c:pt idx="0">
                  <c:v>19.299999999999997</c:v>
                </c:pt>
                <c:pt idx="1">
                  <c:v>20.5</c:v>
                </c:pt>
                <c:pt idx="2">
                  <c:v>19.400000000000006</c:v>
                </c:pt>
                <c:pt idx="3">
                  <c:v>18.5</c:v>
                </c:pt>
                <c:pt idx="4">
                  <c:v>18</c:v>
                </c:pt>
                <c:pt idx="5">
                  <c:v>16.599999999999994</c:v>
                </c:pt>
                <c:pt idx="6">
                  <c:v>14.700000000000003</c:v>
                </c:pt>
                <c:pt idx="7">
                  <c:v>14.6</c:v>
                </c:pt>
                <c:pt idx="8">
                  <c:v>13.5</c:v>
                </c:pt>
                <c:pt idx="9">
                  <c:v>13.099999999999994</c:v>
                </c:pt>
                <c:pt idx="10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C2-43CF-8FEC-88421C8FAADA}"/>
            </c:ext>
          </c:extLst>
        </c:ser>
        <c:ser>
          <c:idx val="1"/>
          <c:order val="4"/>
          <c:tx>
            <c:strRef>
              <c:f>Regioes!$A$34</c:f>
              <c:strCache>
                <c:ptCount val="1"/>
                <c:pt idx="0">
                  <c:v>Algarve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Regioes!$B$29:$L$29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Regioes!$B$34:$L$34</c:f>
              <c:numCache>
                <c:formatCode>0.00</c:formatCode>
                <c:ptCount val="11"/>
                <c:pt idx="0">
                  <c:v>22.599999999999994</c:v>
                </c:pt>
                <c:pt idx="1">
                  <c:v>24.799999999999997</c:v>
                </c:pt>
                <c:pt idx="2">
                  <c:v>24.799999999999997</c:v>
                </c:pt>
                <c:pt idx="3">
                  <c:v>22.900000000000006</c:v>
                </c:pt>
                <c:pt idx="4">
                  <c:v>23.5</c:v>
                </c:pt>
                <c:pt idx="5">
                  <c:v>21.200000000000003</c:v>
                </c:pt>
                <c:pt idx="6">
                  <c:v>20</c:v>
                </c:pt>
                <c:pt idx="7">
                  <c:v>20</c:v>
                </c:pt>
                <c:pt idx="8">
                  <c:v>17.600000000000001</c:v>
                </c:pt>
                <c:pt idx="9">
                  <c:v>15.299999999999997</c:v>
                </c:pt>
                <c:pt idx="10">
                  <c:v>11.299999999999997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9C2-43CF-8FEC-88421C8FAA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Regioes!$A$2</c:f>
              <c:strCache>
                <c:ptCount val="1"/>
                <c:pt idx="0">
                  <c:v>Norte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Regioes!$B$2:$L$2</c:f>
              <c:numCache>
                <c:formatCode>0.00</c:formatCode>
                <c:ptCount val="11"/>
                <c:pt idx="0">
                  <c:v>6.2000000000000028</c:v>
                </c:pt>
                <c:pt idx="1">
                  <c:v>6.0999999999999943</c:v>
                </c:pt>
                <c:pt idx="2">
                  <c:v>8.0999999999999943</c:v>
                </c:pt>
                <c:pt idx="3">
                  <c:v>9.2000000000000028</c:v>
                </c:pt>
                <c:pt idx="4">
                  <c:v>8.5</c:v>
                </c:pt>
                <c:pt idx="5">
                  <c:v>6.7000000000000028</c:v>
                </c:pt>
                <c:pt idx="6">
                  <c:v>5.4000000000000057</c:v>
                </c:pt>
                <c:pt idx="7">
                  <c:v>4.3</c:v>
                </c:pt>
                <c:pt idx="8">
                  <c:v>3.6</c:v>
                </c:pt>
                <c:pt idx="9">
                  <c:v>2.4000000000000057</c:v>
                </c:pt>
                <c:pt idx="10">
                  <c:v>1.2000000000000028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C6-499D-8166-BE0B83E2531C}"/>
            </c:ext>
          </c:extLst>
        </c:ser>
        <c:ser>
          <c:idx val="2"/>
          <c:order val="1"/>
          <c:tx>
            <c:strRef>
              <c:f>Regioes!$A$3</c:f>
              <c:strCache>
                <c:ptCount val="1"/>
                <c:pt idx="0">
                  <c:v>Centro (PT)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Regioes!$B$3:$L$3</c:f>
              <c:numCache>
                <c:formatCode>0.00</c:formatCode>
                <c:ptCount val="11"/>
                <c:pt idx="0">
                  <c:v>6.7999999999999972</c:v>
                </c:pt>
                <c:pt idx="1">
                  <c:v>6.5</c:v>
                </c:pt>
                <c:pt idx="2">
                  <c:v>8.5</c:v>
                </c:pt>
                <c:pt idx="3">
                  <c:v>9.2999999999999972</c:v>
                </c:pt>
                <c:pt idx="4">
                  <c:v>8.7999999999999972</c:v>
                </c:pt>
                <c:pt idx="5">
                  <c:v>7</c:v>
                </c:pt>
                <c:pt idx="6">
                  <c:v>5.5999999999999943</c:v>
                </c:pt>
                <c:pt idx="7">
                  <c:v>4.8</c:v>
                </c:pt>
                <c:pt idx="8">
                  <c:v>4.4000000000000004</c:v>
                </c:pt>
                <c:pt idx="9">
                  <c:v>2.9000000000000057</c:v>
                </c:pt>
                <c:pt idx="10">
                  <c:v>1.7000000000000028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9C6-499D-8166-BE0B83E2531C}"/>
            </c:ext>
          </c:extLst>
        </c:ser>
        <c:ser>
          <c:idx val="3"/>
          <c:order val="2"/>
          <c:tx>
            <c:strRef>
              <c:f>Regioes!$A$4</c:f>
              <c:strCache>
                <c:ptCount val="1"/>
                <c:pt idx="0">
                  <c:v>Área Metropolitana de Lisboa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Regioes!$B$4:$L$4</c:f>
              <c:numCache>
                <c:formatCode>0.00</c:formatCode>
                <c:ptCount val="11"/>
                <c:pt idx="0">
                  <c:v>9.5999999999999943</c:v>
                </c:pt>
                <c:pt idx="1">
                  <c:v>8.9000000000000057</c:v>
                </c:pt>
                <c:pt idx="2">
                  <c:v>11.200000000000003</c:v>
                </c:pt>
                <c:pt idx="3">
                  <c:v>11.400000000000006</c:v>
                </c:pt>
                <c:pt idx="4">
                  <c:v>11.200000000000003</c:v>
                </c:pt>
                <c:pt idx="5">
                  <c:v>9</c:v>
                </c:pt>
                <c:pt idx="6">
                  <c:v>7.5</c:v>
                </c:pt>
                <c:pt idx="7">
                  <c:v>6.5</c:v>
                </c:pt>
                <c:pt idx="8">
                  <c:v>6.1</c:v>
                </c:pt>
                <c:pt idx="9">
                  <c:v>4.9000000000000057</c:v>
                </c:pt>
                <c:pt idx="10">
                  <c:v>3.0999999999999943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9C6-499D-8166-BE0B83E2531C}"/>
            </c:ext>
          </c:extLst>
        </c:ser>
        <c:ser>
          <c:idx val="4"/>
          <c:order val="3"/>
          <c:tx>
            <c:strRef>
              <c:f>Regioes!$A$5</c:f>
              <c:strCache>
                <c:ptCount val="1"/>
                <c:pt idx="0">
                  <c:v>Alentejo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Regioes!$B$5:$L$5</c:f>
              <c:numCache>
                <c:formatCode>0.00</c:formatCode>
                <c:ptCount val="11"/>
                <c:pt idx="0">
                  <c:v>8.5</c:v>
                </c:pt>
                <c:pt idx="1">
                  <c:v>8.5</c:v>
                </c:pt>
                <c:pt idx="2">
                  <c:v>11.200000000000003</c:v>
                </c:pt>
                <c:pt idx="3">
                  <c:v>11.799999999999997</c:v>
                </c:pt>
                <c:pt idx="4">
                  <c:v>11.900000000000006</c:v>
                </c:pt>
                <c:pt idx="5">
                  <c:v>9.4000000000000057</c:v>
                </c:pt>
                <c:pt idx="6">
                  <c:v>7.7999999999999972</c:v>
                </c:pt>
                <c:pt idx="7">
                  <c:v>7.1</c:v>
                </c:pt>
                <c:pt idx="8">
                  <c:v>6.7</c:v>
                </c:pt>
                <c:pt idx="9">
                  <c:v>5</c:v>
                </c:pt>
                <c:pt idx="10">
                  <c:v>3.2999999999999972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9C6-499D-8166-BE0B83E2531C}"/>
            </c:ext>
          </c:extLst>
        </c:ser>
        <c:ser>
          <c:idx val="1"/>
          <c:order val="4"/>
          <c:tx>
            <c:strRef>
              <c:f>Regioes!$A$6</c:f>
              <c:strCache>
                <c:ptCount val="1"/>
                <c:pt idx="0">
                  <c:v>Algarve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Regioes!$B$1:$L$1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Regioes!$B$6:$L$6</c:f>
              <c:numCache>
                <c:formatCode>0.00</c:formatCode>
                <c:ptCount val="11"/>
                <c:pt idx="0">
                  <c:v>9.7999999999999972</c:v>
                </c:pt>
                <c:pt idx="1">
                  <c:v>8.9000000000000057</c:v>
                </c:pt>
                <c:pt idx="2">
                  <c:v>11.400000000000006</c:v>
                </c:pt>
                <c:pt idx="3">
                  <c:v>12.200000000000003</c:v>
                </c:pt>
                <c:pt idx="4">
                  <c:v>11.900000000000006</c:v>
                </c:pt>
                <c:pt idx="5">
                  <c:v>10.200000000000003</c:v>
                </c:pt>
                <c:pt idx="6">
                  <c:v>8.9000000000000057</c:v>
                </c:pt>
                <c:pt idx="7">
                  <c:v>7.6</c:v>
                </c:pt>
                <c:pt idx="8">
                  <c:v>7.1</c:v>
                </c:pt>
                <c:pt idx="9">
                  <c:v>5.0999999999999943</c:v>
                </c:pt>
                <c:pt idx="10">
                  <c:v>3.2000000000000028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9C6-499D-8166-BE0B83E253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2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P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37399701941389E-2"/>
          <c:y val="5.8233276586804682E-2"/>
          <c:w val="0.83225481262410006"/>
          <c:h val="0.55574570142677993"/>
        </c:manualLayout>
      </c:layout>
      <c:lineChart>
        <c:grouping val="standard"/>
        <c:varyColors val="0"/>
        <c:ser>
          <c:idx val="2"/>
          <c:order val="1"/>
          <c:tx>
            <c:strRef>
              <c:f>NUTSIII!$A$3</c:f>
              <c:strCache>
                <c:ptCount val="1"/>
                <c:pt idx="0">
                  <c:v>Centro (PT)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NUTSIII!$B$3:$L$3</c:f>
              <c:numCache>
                <c:formatCode>0.00</c:formatCode>
                <c:ptCount val="11"/>
                <c:pt idx="0">
                  <c:v>6.7999999999999972</c:v>
                </c:pt>
                <c:pt idx="1">
                  <c:v>6.5</c:v>
                </c:pt>
                <c:pt idx="2">
                  <c:v>8.5</c:v>
                </c:pt>
                <c:pt idx="3">
                  <c:v>9.2999999999999972</c:v>
                </c:pt>
                <c:pt idx="4">
                  <c:v>8.7999999999999972</c:v>
                </c:pt>
                <c:pt idx="5">
                  <c:v>7</c:v>
                </c:pt>
                <c:pt idx="6">
                  <c:v>5.5999999999999943</c:v>
                </c:pt>
                <c:pt idx="7">
                  <c:v>4.8</c:v>
                </c:pt>
                <c:pt idx="8">
                  <c:v>4.4000000000000004</c:v>
                </c:pt>
                <c:pt idx="9">
                  <c:v>2.9000000000000057</c:v>
                </c:pt>
                <c:pt idx="10">
                  <c:v>1.7000000000000028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4F-4FE0-BD04-6B37AA857A5E}"/>
            </c:ext>
          </c:extLst>
        </c:ser>
        <c:ser>
          <c:idx val="15"/>
          <c:order val="15"/>
          <c:tx>
            <c:strRef>
              <c:f>NUTSIII!$A$17</c:f>
              <c:strCache>
                <c:ptCount val="1"/>
                <c:pt idx="0">
                  <c:v>Beira Baixa</c:v>
                </c:pt>
              </c:strCache>
            </c:strRef>
          </c:tx>
          <c:spPr>
            <a:ln w="19050" cap="rnd">
              <a:solidFill>
                <a:srgbClr val="7ED2AA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7ED2AA"/>
              </a:solidFill>
              <a:ln w="19050">
                <a:solidFill>
                  <a:srgbClr val="7ED2AA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7.8076624674583261E-2"/>
                  <c:y val="-0.2223504784779685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384F-4FE0-BD04-6B37AA857A5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NUTSIII!$B$17:$L$17</c:f>
              <c:numCache>
                <c:formatCode>0.00</c:formatCode>
                <c:ptCount val="11"/>
                <c:pt idx="0">
                  <c:v>7.7000000000000028</c:v>
                </c:pt>
                <c:pt idx="1">
                  <c:v>7</c:v>
                </c:pt>
                <c:pt idx="2">
                  <c:v>10</c:v>
                </c:pt>
                <c:pt idx="3">
                  <c:v>10.299999999999997</c:v>
                </c:pt>
                <c:pt idx="4">
                  <c:v>10.099999999999994</c:v>
                </c:pt>
                <c:pt idx="5">
                  <c:v>10.299999999999997</c:v>
                </c:pt>
                <c:pt idx="6">
                  <c:v>7.5</c:v>
                </c:pt>
                <c:pt idx="7">
                  <c:v>6.7</c:v>
                </c:pt>
                <c:pt idx="8">
                  <c:v>7</c:v>
                </c:pt>
                <c:pt idx="9">
                  <c:v>4.7000000000000028</c:v>
                </c:pt>
                <c:pt idx="10">
                  <c:v>2.7999999999999972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84F-4FE0-BD04-6B37AA857A5E}"/>
            </c:ext>
          </c:extLst>
        </c:ser>
        <c:ser>
          <c:idx val="16"/>
          <c:order val="16"/>
          <c:tx>
            <c:strRef>
              <c:f>NUTSIII!$A$18</c:f>
              <c:strCache>
                <c:ptCount val="1"/>
                <c:pt idx="0">
                  <c:v>Beiras e Serra da Estrela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accent5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NUTSIII!$B$18:$L$18</c:f>
              <c:numCache>
                <c:formatCode>0.00</c:formatCode>
                <c:ptCount val="11"/>
                <c:pt idx="0">
                  <c:v>7.2000000000000028</c:v>
                </c:pt>
                <c:pt idx="1">
                  <c:v>7.0999999999999943</c:v>
                </c:pt>
                <c:pt idx="2">
                  <c:v>8.2999999999999972</c:v>
                </c:pt>
                <c:pt idx="3">
                  <c:v>9.7999999999999972</c:v>
                </c:pt>
                <c:pt idx="4">
                  <c:v>9.5999999999999943</c:v>
                </c:pt>
                <c:pt idx="5">
                  <c:v>7.9000000000000057</c:v>
                </c:pt>
                <c:pt idx="6">
                  <c:v>6.4000000000000057</c:v>
                </c:pt>
                <c:pt idx="7">
                  <c:v>6.8</c:v>
                </c:pt>
                <c:pt idx="8">
                  <c:v>6.2</c:v>
                </c:pt>
                <c:pt idx="9">
                  <c:v>3.5</c:v>
                </c:pt>
                <c:pt idx="10">
                  <c:v>1.9000000000000057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84F-4FE0-BD04-6B37AA857A5E}"/>
            </c:ext>
          </c:extLst>
        </c:ser>
        <c:ser>
          <c:idx val="20"/>
          <c:order val="20"/>
          <c:tx>
            <c:strRef>
              <c:f>NUTSIII!$A$22</c:f>
              <c:strCache>
                <c:ptCount val="1"/>
                <c:pt idx="0">
                  <c:v>Médio Tejo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accent3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NUTSIII!$B$22:$L$22</c:f>
              <c:numCache>
                <c:formatCode>0.00</c:formatCode>
                <c:ptCount val="11"/>
                <c:pt idx="0">
                  <c:v>7.2999999999999972</c:v>
                </c:pt>
                <c:pt idx="1">
                  <c:v>6.4000000000000057</c:v>
                </c:pt>
                <c:pt idx="2">
                  <c:v>8.2000000000000028</c:v>
                </c:pt>
                <c:pt idx="3">
                  <c:v>9.5999999999999943</c:v>
                </c:pt>
                <c:pt idx="4">
                  <c:v>8.5999999999999943</c:v>
                </c:pt>
                <c:pt idx="5">
                  <c:v>6.9000000000000057</c:v>
                </c:pt>
                <c:pt idx="6">
                  <c:v>5.5999999999999943</c:v>
                </c:pt>
                <c:pt idx="7">
                  <c:v>4.5</c:v>
                </c:pt>
                <c:pt idx="8">
                  <c:v>5</c:v>
                </c:pt>
                <c:pt idx="9">
                  <c:v>2.9000000000000057</c:v>
                </c:pt>
                <c:pt idx="10">
                  <c:v>1.7000000000000028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84F-4FE0-BD04-6B37AA857A5E}"/>
            </c:ext>
          </c:extLst>
        </c:ser>
        <c:ser>
          <c:idx val="21"/>
          <c:order val="21"/>
          <c:tx>
            <c:strRef>
              <c:f>NUTSIII!$A$23</c:f>
              <c:strCache>
                <c:ptCount val="1"/>
                <c:pt idx="0">
                  <c:v>Oeste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accent4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NUTSIII!$B$23:$L$23</c:f>
              <c:numCache>
                <c:formatCode>0.00</c:formatCode>
                <c:ptCount val="11"/>
                <c:pt idx="0">
                  <c:v>8.9000000000000057</c:v>
                </c:pt>
                <c:pt idx="1">
                  <c:v>8</c:v>
                </c:pt>
                <c:pt idx="2">
                  <c:v>10.299999999999997</c:v>
                </c:pt>
                <c:pt idx="3">
                  <c:v>11.099999999999994</c:v>
                </c:pt>
                <c:pt idx="4">
                  <c:v>10.5</c:v>
                </c:pt>
                <c:pt idx="5">
                  <c:v>8.4000000000000057</c:v>
                </c:pt>
                <c:pt idx="6">
                  <c:v>7.0999999999999943</c:v>
                </c:pt>
                <c:pt idx="7">
                  <c:v>5.9</c:v>
                </c:pt>
                <c:pt idx="8">
                  <c:v>5.6</c:v>
                </c:pt>
                <c:pt idx="9">
                  <c:v>4.2999999999999972</c:v>
                </c:pt>
                <c:pt idx="10">
                  <c:v>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384F-4FE0-BD04-6B37AA857A5E}"/>
            </c:ext>
          </c:extLst>
        </c:ser>
        <c:ser>
          <c:idx val="22"/>
          <c:order val="22"/>
          <c:tx>
            <c:strRef>
              <c:f>NUTSIII!$A$24</c:f>
              <c:strCache>
                <c:ptCount val="1"/>
                <c:pt idx="0">
                  <c:v>Região de Aveiro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accent5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NUTSIII!$B$24:$L$24</c:f>
              <c:numCache>
                <c:formatCode>0.00</c:formatCode>
                <c:ptCount val="11"/>
                <c:pt idx="0">
                  <c:v>6.5999999999999943</c:v>
                </c:pt>
                <c:pt idx="1">
                  <c:v>6.7000000000000028</c:v>
                </c:pt>
                <c:pt idx="2">
                  <c:v>8.5999999999999943</c:v>
                </c:pt>
                <c:pt idx="3">
                  <c:v>9.7999999999999972</c:v>
                </c:pt>
                <c:pt idx="4">
                  <c:v>8.7000000000000028</c:v>
                </c:pt>
                <c:pt idx="5">
                  <c:v>6.9000000000000057</c:v>
                </c:pt>
                <c:pt idx="6">
                  <c:v>5</c:v>
                </c:pt>
                <c:pt idx="7">
                  <c:v>4.5</c:v>
                </c:pt>
                <c:pt idx="8">
                  <c:v>3.5</c:v>
                </c:pt>
                <c:pt idx="9">
                  <c:v>2.5999999999999943</c:v>
                </c:pt>
                <c:pt idx="10">
                  <c:v>1.4000000000000057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384F-4FE0-BD04-6B37AA857A5E}"/>
            </c:ext>
          </c:extLst>
        </c:ser>
        <c:ser>
          <c:idx val="23"/>
          <c:order val="23"/>
          <c:tx>
            <c:strRef>
              <c:f>NUTSIII!$A$25</c:f>
              <c:strCache>
                <c:ptCount val="1"/>
                <c:pt idx="0">
                  <c:v>Região de Coimbra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accent6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NUTSIII!$B$25:$L$25</c:f>
              <c:numCache>
                <c:formatCode>0.00</c:formatCode>
                <c:ptCount val="11"/>
                <c:pt idx="0">
                  <c:v>5.7000000000000028</c:v>
                </c:pt>
                <c:pt idx="1">
                  <c:v>5.7000000000000028</c:v>
                </c:pt>
                <c:pt idx="2">
                  <c:v>7.4000000000000057</c:v>
                </c:pt>
                <c:pt idx="3">
                  <c:v>8</c:v>
                </c:pt>
                <c:pt idx="4">
                  <c:v>8.2000000000000028</c:v>
                </c:pt>
                <c:pt idx="5">
                  <c:v>6.0999999999999943</c:v>
                </c:pt>
                <c:pt idx="6">
                  <c:v>4.7999999999999972</c:v>
                </c:pt>
                <c:pt idx="7">
                  <c:v>4</c:v>
                </c:pt>
                <c:pt idx="8">
                  <c:v>3.7</c:v>
                </c:pt>
                <c:pt idx="9">
                  <c:v>2.2999999999999972</c:v>
                </c:pt>
                <c:pt idx="10">
                  <c:v>1.4000000000000057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84F-4FE0-BD04-6B37AA857A5E}"/>
            </c:ext>
          </c:extLst>
        </c:ser>
        <c:ser>
          <c:idx val="24"/>
          <c:order val="24"/>
          <c:tx>
            <c:strRef>
              <c:f>NUTSIII!$A$26</c:f>
              <c:strCache>
                <c:ptCount val="1"/>
                <c:pt idx="0">
                  <c:v>Região de Leiria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NUTSIII!$B$26:$L$26</c:f>
              <c:numCache>
                <c:formatCode>0.00</c:formatCode>
                <c:ptCount val="11"/>
                <c:pt idx="0">
                  <c:v>6.0999999999999943</c:v>
                </c:pt>
                <c:pt idx="1">
                  <c:v>5.7000000000000028</c:v>
                </c:pt>
                <c:pt idx="2">
                  <c:v>7.7000000000000028</c:v>
                </c:pt>
                <c:pt idx="3">
                  <c:v>7.5999999999999943</c:v>
                </c:pt>
                <c:pt idx="4">
                  <c:v>6.7999999999999972</c:v>
                </c:pt>
                <c:pt idx="5">
                  <c:v>4.9000000000000057</c:v>
                </c:pt>
                <c:pt idx="6">
                  <c:v>4.4000000000000057</c:v>
                </c:pt>
                <c:pt idx="7">
                  <c:v>3.6</c:v>
                </c:pt>
                <c:pt idx="8">
                  <c:v>3.3</c:v>
                </c:pt>
                <c:pt idx="9">
                  <c:v>2.2000000000000028</c:v>
                </c:pt>
                <c:pt idx="10">
                  <c:v>1.2000000000000028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384F-4FE0-BD04-6B37AA857A5E}"/>
            </c:ext>
          </c:extLst>
        </c:ser>
        <c:ser>
          <c:idx val="27"/>
          <c:order val="27"/>
          <c:tx>
            <c:strRef>
              <c:f>NUTSIII!$A$29</c:f>
              <c:strCache>
                <c:ptCount val="1"/>
                <c:pt idx="0">
                  <c:v>Viseu Dão Lafões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NUTSIII!$B$29:$L$29</c:f>
              <c:numCache>
                <c:formatCode>0.00</c:formatCode>
                <c:ptCount val="11"/>
                <c:pt idx="0">
                  <c:v>5.9000000000000057</c:v>
                </c:pt>
                <c:pt idx="1">
                  <c:v>5.9000000000000057</c:v>
                </c:pt>
                <c:pt idx="2">
                  <c:v>8</c:v>
                </c:pt>
                <c:pt idx="3">
                  <c:v>9.2000000000000028</c:v>
                </c:pt>
                <c:pt idx="4">
                  <c:v>9.0999999999999943</c:v>
                </c:pt>
                <c:pt idx="5">
                  <c:v>7.4000000000000057</c:v>
                </c:pt>
                <c:pt idx="6">
                  <c:v>5.7999999999999972</c:v>
                </c:pt>
                <c:pt idx="7">
                  <c:v>4.5999999999999996</c:v>
                </c:pt>
                <c:pt idx="8">
                  <c:v>3.7</c:v>
                </c:pt>
                <c:pt idx="9">
                  <c:v>2.5</c:v>
                </c:pt>
                <c:pt idx="10">
                  <c:v>1.4000000000000057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384F-4FE0-BD04-6B37AA857A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NUTSIII!$B$2:$L$2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6.2000000000000028</c:v>
                      </c:pt>
                      <c:pt idx="1">
                        <c:v>6.0999999999999943</c:v>
                      </c:pt>
                      <c:pt idx="2">
                        <c:v>8.0999999999999943</c:v>
                      </c:pt>
                      <c:pt idx="3">
                        <c:v>9.2000000000000028</c:v>
                      </c:pt>
                      <c:pt idx="4">
                        <c:v>8.5</c:v>
                      </c:pt>
                      <c:pt idx="5">
                        <c:v>6.7000000000000028</c:v>
                      </c:pt>
                      <c:pt idx="6">
                        <c:v>5.4000000000000057</c:v>
                      </c:pt>
                      <c:pt idx="7">
                        <c:v>4.3</c:v>
                      </c:pt>
                      <c:pt idx="8">
                        <c:v>3.6</c:v>
                      </c:pt>
                      <c:pt idx="9">
                        <c:v>2.4000000000000057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384F-4FE0-BD04-6B37AA857A5E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NUTSIII!$B$4:$L$4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384F-4FE0-BD04-6B37AA857A5E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NUTSIII!$B$5:$L$5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8.5</c:v>
                      </c:pt>
                      <c:pt idx="1">
                        <c:v>8.5</c:v>
                      </c:pt>
                      <c:pt idx="2">
                        <c:v>11.200000000000003</c:v>
                      </c:pt>
                      <c:pt idx="3">
                        <c:v>11.799999999999997</c:v>
                      </c:pt>
                      <c:pt idx="4">
                        <c:v>11.900000000000006</c:v>
                      </c:pt>
                      <c:pt idx="5">
                        <c:v>9.4000000000000057</c:v>
                      </c:pt>
                      <c:pt idx="6">
                        <c:v>7.7999999999999972</c:v>
                      </c:pt>
                      <c:pt idx="7">
                        <c:v>7.1</c:v>
                      </c:pt>
                      <c:pt idx="8">
                        <c:v>6.7</c:v>
                      </c:pt>
                      <c:pt idx="9">
                        <c:v>5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384F-4FE0-BD04-6B37AA857A5E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NUTSIII!$B$6:$L$6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384F-4FE0-BD04-6B37AA857A5E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NUTSIII!$B$7:$L$7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7.7999999999999972</c:v>
                      </c:pt>
                      <c:pt idx="2">
                        <c:v>10.299999999999997</c:v>
                      </c:pt>
                      <c:pt idx="3">
                        <c:v>10</c:v>
                      </c:pt>
                      <c:pt idx="4">
                        <c:v>10.5</c:v>
                      </c:pt>
                      <c:pt idx="5">
                        <c:v>8</c:v>
                      </c:pt>
                      <c:pt idx="6">
                        <c:v>7.2000000000000028</c:v>
                      </c:pt>
                      <c:pt idx="7">
                        <c:v>6.2</c:v>
                      </c:pt>
                      <c:pt idx="8">
                        <c:v>6.1</c:v>
                      </c:pt>
                      <c:pt idx="9">
                        <c:v>4.7999999999999972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384F-4FE0-BD04-6B37AA857A5E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NUTSIII!$B$8:$L$8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9.7000000000000028</c:v>
                      </c:pt>
                      <c:pt idx="2">
                        <c:v>11.400000000000006</c:v>
                      </c:pt>
                      <c:pt idx="3">
                        <c:v>13</c:v>
                      </c:pt>
                      <c:pt idx="4">
                        <c:v>12.5</c:v>
                      </c:pt>
                      <c:pt idx="5">
                        <c:v>10</c:v>
                      </c:pt>
                      <c:pt idx="6">
                        <c:v>8.0999999999999943</c:v>
                      </c:pt>
                      <c:pt idx="7">
                        <c:v>7.1</c:v>
                      </c:pt>
                      <c:pt idx="8">
                        <c:v>6.2</c:v>
                      </c:pt>
                      <c:pt idx="9">
                        <c:v>4.0999999999999943</c:v>
                      </c:pt>
                      <c:pt idx="10">
                        <c:v>2.7000000000000028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384F-4FE0-BD04-6B37AA857A5E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NUTSIII!$B$9:$L$9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384F-4FE0-BD04-6B37AA857A5E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NUTSIII!$B$10:$L$10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8.2000000000000028</c:v>
                      </c:pt>
                      <c:pt idx="2">
                        <c:v>12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9.4000000000000057</c:v>
                      </c:pt>
                      <c:pt idx="6">
                        <c:v>7.4000000000000057</c:v>
                      </c:pt>
                      <c:pt idx="7">
                        <c:v>6.6</c:v>
                      </c:pt>
                      <c:pt idx="8">
                        <c:v>6.9</c:v>
                      </c:pt>
                      <c:pt idx="9">
                        <c:v>4.9000000000000057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384F-4FE0-BD04-6B37AA857A5E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NUTSIII!$B$11:$L$11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4.5999999999999943</c:v>
                      </c:pt>
                      <c:pt idx="1">
                        <c:v>4.0999999999999943</c:v>
                      </c:pt>
                      <c:pt idx="2">
                        <c:v>6.4000000000000057</c:v>
                      </c:pt>
                      <c:pt idx="3">
                        <c:v>6.2999999999999972</c:v>
                      </c:pt>
                      <c:pt idx="4">
                        <c:v>5.9000000000000057</c:v>
                      </c:pt>
                      <c:pt idx="5">
                        <c:v>4.0999999999999943</c:v>
                      </c:pt>
                      <c:pt idx="6">
                        <c:v>3.7999999999999972</c:v>
                      </c:pt>
                      <c:pt idx="7">
                        <c:v>3</c:v>
                      </c:pt>
                      <c:pt idx="8">
                        <c:v>2.4</c:v>
                      </c:pt>
                      <c:pt idx="9">
                        <c:v>1.2999999999999972</c:v>
                      </c:pt>
                      <c:pt idx="10">
                        <c:v>0.5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384F-4FE0-BD04-6B37AA857A5E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NUTSIII!$B$12:$L$12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</c:v>
                      </c:pt>
                      <c:pt idx="1">
                        <c:v>8.0999999999999943</c:v>
                      </c:pt>
                      <c:pt idx="2">
                        <c:v>9.9000000000000057</c:v>
                      </c:pt>
                      <c:pt idx="3">
                        <c:v>11.400000000000006</c:v>
                      </c:pt>
                      <c:pt idx="4">
                        <c:v>9.0999999999999943</c:v>
                      </c:pt>
                      <c:pt idx="5">
                        <c:v>6.5999999999999943</c:v>
                      </c:pt>
                      <c:pt idx="6">
                        <c:v>6.5999999999999943</c:v>
                      </c:pt>
                      <c:pt idx="7">
                        <c:v>4.8</c:v>
                      </c:pt>
                      <c:pt idx="8">
                        <c:v>4.7</c:v>
                      </c:pt>
                      <c:pt idx="9">
                        <c:v>3.5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384F-4FE0-BD04-6B37AA857A5E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NUTSIII!$B$13:$L$13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384F-4FE0-BD04-6B37AA857A5E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NUTSIII!$B$14:$L$14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8.7000000000000028</c:v>
                      </c:pt>
                      <c:pt idx="3">
                        <c:v>9.7000000000000028</c:v>
                      </c:pt>
                      <c:pt idx="4">
                        <c:v>9.0999999999999943</c:v>
                      </c:pt>
                      <c:pt idx="5">
                        <c:v>7.2999999999999972</c:v>
                      </c:pt>
                      <c:pt idx="6">
                        <c:v>5.9000000000000057</c:v>
                      </c:pt>
                      <c:pt idx="7">
                        <c:v>4.7</c:v>
                      </c:pt>
                      <c:pt idx="8">
                        <c:v>4.0999999999999996</c:v>
                      </c:pt>
                      <c:pt idx="9">
                        <c:v>3.0999999999999943</c:v>
                      </c:pt>
                      <c:pt idx="10">
                        <c:v>1.5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384F-4FE0-BD04-6B37AA857A5E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NUTSIII!$B$15:$L$15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5.2999999999999972</c:v>
                      </c:pt>
                      <c:pt idx="2">
                        <c:v>7.0999999999999943</c:v>
                      </c:pt>
                      <c:pt idx="3">
                        <c:v>8.4000000000000057</c:v>
                      </c:pt>
                      <c:pt idx="4">
                        <c:v>7.4000000000000057</c:v>
                      </c:pt>
                      <c:pt idx="5">
                        <c:v>5.9000000000000057</c:v>
                      </c:pt>
                      <c:pt idx="6">
                        <c:v>4.7999999999999972</c:v>
                      </c:pt>
                      <c:pt idx="7">
                        <c:v>3.9</c:v>
                      </c:pt>
                      <c:pt idx="8">
                        <c:v>2.7</c:v>
                      </c:pt>
                      <c:pt idx="9">
                        <c:v>1.7000000000000028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384F-4FE0-BD04-6B37AA857A5E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NUTSIII!$B$16:$L$16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</c:v>
                      </c:pt>
                      <c:pt idx="1">
                        <c:v>9.4000000000000057</c:v>
                      </c:pt>
                      <c:pt idx="2">
                        <c:v>13</c:v>
                      </c:pt>
                      <c:pt idx="3">
                        <c:v>13.400000000000006</c:v>
                      </c:pt>
                      <c:pt idx="4">
                        <c:v>13.900000000000006</c:v>
                      </c:pt>
                      <c:pt idx="5">
                        <c:v>10.400000000000006</c:v>
                      </c:pt>
                      <c:pt idx="6">
                        <c:v>8.7000000000000028</c:v>
                      </c:pt>
                      <c:pt idx="7">
                        <c:v>9.1</c:v>
                      </c:pt>
                      <c:pt idx="8">
                        <c:v>8.6</c:v>
                      </c:pt>
                      <c:pt idx="9">
                        <c:v>7.2999999999999972</c:v>
                      </c:pt>
                      <c:pt idx="10">
                        <c:v>4.0999999999999943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384F-4FE0-BD04-6B37AA857A5E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NUTSIII!$B$19:$L$19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5.2999999999999972</c:v>
                      </c:pt>
                      <c:pt idx="1">
                        <c:v>4.7000000000000028</c:v>
                      </c:pt>
                      <c:pt idx="2">
                        <c:v>5.9000000000000057</c:v>
                      </c:pt>
                      <c:pt idx="3">
                        <c:v>7.2000000000000028</c:v>
                      </c:pt>
                      <c:pt idx="4">
                        <c:v>6.9000000000000057</c:v>
                      </c:pt>
                      <c:pt idx="5">
                        <c:v>5</c:v>
                      </c:pt>
                      <c:pt idx="6">
                        <c:v>3.7999999999999972</c:v>
                      </c:pt>
                      <c:pt idx="7">
                        <c:v>3.4</c:v>
                      </c:pt>
                      <c:pt idx="8">
                        <c:v>2.8</c:v>
                      </c:pt>
                      <c:pt idx="9">
                        <c:v>1.2999999999999972</c:v>
                      </c:pt>
                      <c:pt idx="10">
                        <c:v>0.79999999999999716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384F-4FE0-BD04-6B37AA857A5E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NUTSIII!$B$20:$L$20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9.2000000000000028</c:v>
                      </c:pt>
                      <c:pt idx="4">
                        <c:v>9.5999999999999943</c:v>
                      </c:pt>
                      <c:pt idx="5">
                        <c:v>6.5999999999999943</c:v>
                      </c:pt>
                      <c:pt idx="6">
                        <c:v>5.9000000000000057</c:v>
                      </c:pt>
                      <c:pt idx="7">
                        <c:v>4.3</c:v>
                      </c:pt>
                      <c:pt idx="8">
                        <c:v>3.9</c:v>
                      </c:pt>
                      <c:pt idx="9">
                        <c:v>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384F-4FE0-BD04-6B37AA857A5E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NUTSIII!$B$21:$L$21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8.7000000000000028</c:v>
                      </c:pt>
                      <c:pt idx="1">
                        <c:v>8.2999999999999972</c:v>
                      </c:pt>
                      <c:pt idx="2">
                        <c:v>10.5</c:v>
                      </c:pt>
                      <c:pt idx="3">
                        <c:v>12</c:v>
                      </c:pt>
                      <c:pt idx="4">
                        <c:v>11.799999999999997</c:v>
                      </c:pt>
                      <c:pt idx="5">
                        <c:v>9.5999999999999943</c:v>
                      </c:pt>
                      <c:pt idx="6">
                        <c:v>7.7000000000000028</c:v>
                      </c:pt>
                      <c:pt idx="7">
                        <c:v>6.9</c:v>
                      </c:pt>
                      <c:pt idx="8">
                        <c:v>6.2</c:v>
                      </c:pt>
                      <c:pt idx="9">
                        <c:v>4.2999999999999972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384F-4FE0-BD04-6B37AA857A5E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NUTSIII!$B$27:$L$27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5.7999999999999972</c:v>
                      </c:pt>
                      <c:pt idx="1">
                        <c:v>6.5999999999999943</c:v>
                      </c:pt>
                      <c:pt idx="2">
                        <c:v>9</c:v>
                      </c:pt>
                      <c:pt idx="3">
                        <c:v>10</c:v>
                      </c:pt>
                      <c:pt idx="4">
                        <c:v>9</c:v>
                      </c:pt>
                      <c:pt idx="5">
                        <c:v>7.0999999999999943</c:v>
                      </c:pt>
                      <c:pt idx="6">
                        <c:v>5.7999999999999972</c:v>
                      </c:pt>
                      <c:pt idx="7">
                        <c:v>4.0999999999999996</c:v>
                      </c:pt>
                      <c:pt idx="8">
                        <c:v>3.3</c:v>
                      </c:pt>
                      <c:pt idx="9">
                        <c:v>1.5999999999999943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384F-4FE0-BD04-6B37AA857A5E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NUTSIII!$B$28:$L$28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7.4000000000000057</c:v>
                      </c:pt>
                      <c:pt idx="2">
                        <c:v>10.599999999999994</c:v>
                      </c:pt>
                      <c:pt idx="3">
                        <c:v>12.5</c:v>
                      </c:pt>
                      <c:pt idx="4">
                        <c:v>11.099999999999994</c:v>
                      </c:pt>
                      <c:pt idx="5">
                        <c:v>8.5999999999999943</c:v>
                      </c:pt>
                      <c:pt idx="6">
                        <c:v>7.2999999999999972</c:v>
                      </c:pt>
                      <c:pt idx="7">
                        <c:v>5.5</c:v>
                      </c:pt>
                      <c:pt idx="8">
                        <c:v>5.5</c:v>
                      </c:pt>
                      <c:pt idx="9">
                        <c:v>3.5999999999999943</c:v>
                      </c:pt>
                      <c:pt idx="10">
                        <c:v>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384F-4FE0-BD04-6B37AA857A5E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7615361083051674E-2"/>
          <c:y val="0.75410053571943036"/>
          <c:w val="0.90056384396590561"/>
          <c:h val="0.21895003359772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37399701941389E-2"/>
          <c:y val="5.8233276586804682E-2"/>
          <c:w val="0.83225481262410006"/>
          <c:h val="0.5549976927189374"/>
        </c:manualLayout>
      </c:layout>
      <c:lineChart>
        <c:grouping val="standard"/>
        <c:varyColors val="0"/>
        <c:ser>
          <c:idx val="4"/>
          <c:order val="3"/>
          <c:tx>
            <c:strRef>
              <c:f>NUTSIII!$A$5</c:f>
              <c:strCache>
                <c:ptCount val="1"/>
                <c:pt idx="0">
                  <c:v>Alentejo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NUTSIII!$B$5:$L$5</c:f>
              <c:numCache>
                <c:formatCode>0.00</c:formatCode>
                <c:ptCount val="11"/>
                <c:pt idx="0">
                  <c:v>8.5</c:v>
                </c:pt>
                <c:pt idx="1">
                  <c:v>8.5</c:v>
                </c:pt>
                <c:pt idx="2">
                  <c:v>11.200000000000003</c:v>
                </c:pt>
                <c:pt idx="3">
                  <c:v>11.799999999999997</c:v>
                </c:pt>
                <c:pt idx="4">
                  <c:v>11.900000000000006</c:v>
                </c:pt>
                <c:pt idx="5">
                  <c:v>9.4000000000000057</c:v>
                </c:pt>
                <c:pt idx="6">
                  <c:v>7.7999999999999972</c:v>
                </c:pt>
                <c:pt idx="7">
                  <c:v>7.1</c:v>
                </c:pt>
                <c:pt idx="8">
                  <c:v>6.7</c:v>
                </c:pt>
                <c:pt idx="9">
                  <c:v>5</c:v>
                </c:pt>
                <c:pt idx="10">
                  <c:v>3.2999999999999972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FA-4E53-A48C-6780C691B421}"/>
            </c:ext>
          </c:extLst>
        </c:ser>
        <c:ser>
          <c:idx val="5"/>
          <c:order val="5"/>
          <c:tx>
            <c:strRef>
              <c:f>NUTSIII!$A$7</c:f>
              <c:strCache>
                <c:ptCount val="1"/>
                <c:pt idx="0">
                  <c:v>Alentejo Central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/>
              </a:solidFill>
              <a:ln w="19050">
                <a:solidFill>
                  <a:schemeClr val="accent6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NUTSIII!$B$7:$L$7</c:f>
              <c:numCache>
                <c:formatCode>0.00</c:formatCode>
                <c:ptCount val="11"/>
                <c:pt idx="0">
                  <c:v>7.7000000000000028</c:v>
                </c:pt>
                <c:pt idx="1">
                  <c:v>7.7999999999999972</c:v>
                </c:pt>
                <c:pt idx="2">
                  <c:v>10.299999999999997</c:v>
                </c:pt>
                <c:pt idx="3">
                  <c:v>10</c:v>
                </c:pt>
                <c:pt idx="4">
                  <c:v>10.5</c:v>
                </c:pt>
                <c:pt idx="5">
                  <c:v>8</c:v>
                </c:pt>
                <c:pt idx="6">
                  <c:v>7.2000000000000028</c:v>
                </c:pt>
                <c:pt idx="7">
                  <c:v>6.2</c:v>
                </c:pt>
                <c:pt idx="8">
                  <c:v>6.1</c:v>
                </c:pt>
                <c:pt idx="9">
                  <c:v>4.7999999999999972</c:v>
                </c:pt>
                <c:pt idx="10">
                  <c:v>3.0999999999999943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FA-4E53-A48C-6780C691B421}"/>
            </c:ext>
          </c:extLst>
        </c:ser>
        <c:ser>
          <c:idx val="6"/>
          <c:order val="6"/>
          <c:tx>
            <c:strRef>
              <c:f>NUTSIII!$A$8</c:f>
              <c:strCache>
                <c:ptCount val="1"/>
                <c:pt idx="0">
                  <c:v>Alentejo Litoral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NUTSIII!$B$8:$L$8</c:f>
              <c:numCache>
                <c:formatCode>0.00</c:formatCode>
                <c:ptCount val="11"/>
                <c:pt idx="0">
                  <c:v>9.7999999999999972</c:v>
                </c:pt>
                <c:pt idx="1">
                  <c:v>9.7000000000000028</c:v>
                </c:pt>
                <c:pt idx="2">
                  <c:v>11.400000000000006</c:v>
                </c:pt>
                <c:pt idx="3">
                  <c:v>13</c:v>
                </c:pt>
                <c:pt idx="4">
                  <c:v>12.5</c:v>
                </c:pt>
                <c:pt idx="5">
                  <c:v>10</c:v>
                </c:pt>
                <c:pt idx="6">
                  <c:v>8.0999999999999943</c:v>
                </c:pt>
                <c:pt idx="7">
                  <c:v>7.1</c:v>
                </c:pt>
                <c:pt idx="8">
                  <c:v>6.2</c:v>
                </c:pt>
                <c:pt idx="9">
                  <c:v>4.0999999999999943</c:v>
                </c:pt>
                <c:pt idx="10">
                  <c:v>2.7000000000000028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0FA-4E53-A48C-6780C691B421}"/>
            </c:ext>
          </c:extLst>
        </c:ser>
        <c:ser>
          <c:idx val="8"/>
          <c:order val="8"/>
          <c:tx>
            <c:strRef>
              <c:f>NUTSIII!$A$10</c:f>
              <c:strCache>
                <c:ptCount val="1"/>
                <c:pt idx="0">
                  <c:v>Alto Alentejo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NUTSIII!$B$10:$L$10</c:f>
              <c:numCache>
                <c:formatCode>0.00</c:formatCode>
                <c:ptCount val="11"/>
                <c:pt idx="0">
                  <c:v>7.7000000000000028</c:v>
                </c:pt>
                <c:pt idx="1">
                  <c:v>8.2000000000000028</c:v>
                </c:pt>
                <c:pt idx="2">
                  <c:v>12</c:v>
                </c:pt>
                <c:pt idx="3">
                  <c:v>11.400000000000006</c:v>
                </c:pt>
                <c:pt idx="4">
                  <c:v>11.200000000000003</c:v>
                </c:pt>
                <c:pt idx="5">
                  <c:v>9.4000000000000057</c:v>
                </c:pt>
                <c:pt idx="6">
                  <c:v>7.4000000000000057</c:v>
                </c:pt>
                <c:pt idx="7">
                  <c:v>6.6</c:v>
                </c:pt>
                <c:pt idx="8">
                  <c:v>6.9</c:v>
                </c:pt>
                <c:pt idx="9">
                  <c:v>4.9000000000000057</c:v>
                </c:pt>
                <c:pt idx="10">
                  <c:v>3.2999999999999972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0FA-4E53-A48C-6780C691B421}"/>
            </c:ext>
          </c:extLst>
        </c:ser>
        <c:ser>
          <c:idx val="14"/>
          <c:order val="14"/>
          <c:tx>
            <c:strRef>
              <c:f>NUTSIII!$A$16</c:f>
              <c:strCache>
                <c:ptCount val="1"/>
                <c:pt idx="0">
                  <c:v>Baixo Alentejo</c:v>
                </c:pt>
              </c:strCache>
            </c:strRef>
          </c:tx>
          <c:spPr>
            <a:ln w="19050" cap="rnd">
              <a:solidFill>
                <a:srgbClr val="71BDD9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rgbClr val="71BDD9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7.8076624674583261E-2"/>
                  <c:y val="-0.1840426234410709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20FA-4E53-A48C-6780C691B4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bg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NUTSIII!$B$16:$L$16</c:f>
              <c:numCache>
                <c:formatCode>0.00</c:formatCode>
                <c:ptCount val="11"/>
                <c:pt idx="0">
                  <c:v>9</c:v>
                </c:pt>
                <c:pt idx="1">
                  <c:v>9.4000000000000057</c:v>
                </c:pt>
                <c:pt idx="2">
                  <c:v>13</c:v>
                </c:pt>
                <c:pt idx="3">
                  <c:v>13.400000000000006</c:v>
                </c:pt>
                <c:pt idx="4">
                  <c:v>13.900000000000006</c:v>
                </c:pt>
                <c:pt idx="5">
                  <c:v>10.400000000000006</c:v>
                </c:pt>
                <c:pt idx="6">
                  <c:v>8.7000000000000028</c:v>
                </c:pt>
                <c:pt idx="7">
                  <c:v>9.1</c:v>
                </c:pt>
                <c:pt idx="8">
                  <c:v>8.6</c:v>
                </c:pt>
                <c:pt idx="9">
                  <c:v>7.2999999999999972</c:v>
                </c:pt>
                <c:pt idx="10">
                  <c:v>4.0999999999999943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0FA-4E53-A48C-6780C691B421}"/>
            </c:ext>
          </c:extLst>
        </c:ser>
        <c:ser>
          <c:idx val="19"/>
          <c:order val="19"/>
          <c:tx>
            <c:strRef>
              <c:f>NUTSIII!$A$21</c:f>
              <c:strCache>
                <c:ptCount val="1"/>
                <c:pt idx="0">
                  <c:v>Lezíria do Tejo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NUTSIII!$B$21:$L$21</c:f>
              <c:numCache>
                <c:formatCode>0.00</c:formatCode>
                <c:ptCount val="11"/>
                <c:pt idx="0">
                  <c:v>8.7000000000000028</c:v>
                </c:pt>
                <c:pt idx="1">
                  <c:v>8.2999999999999972</c:v>
                </c:pt>
                <c:pt idx="2">
                  <c:v>10.5</c:v>
                </c:pt>
                <c:pt idx="3">
                  <c:v>12</c:v>
                </c:pt>
                <c:pt idx="4">
                  <c:v>11.799999999999997</c:v>
                </c:pt>
                <c:pt idx="5">
                  <c:v>9.5999999999999943</c:v>
                </c:pt>
                <c:pt idx="6">
                  <c:v>7.7000000000000028</c:v>
                </c:pt>
                <c:pt idx="7">
                  <c:v>6.9</c:v>
                </c:pt>
                <c:pt idx="8">
                  <c:v>6.2</c:v>
                </c:pt>
                <c:pt idx="9">
                  <c:v>4.2999999999999972</c:v>
                </c:pt>
                <c:pt idx="10">
                  <c:v>3.2000000000000028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0FA-4E53-A48C-6780C691B4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NUTSIII!$A$2</c15:sqref>
                        </c15:formulaRef>
                      </c:ext>
                    </c:extLst>
                    <c:strCache>
                      <c:ptCount val="1"/>
                      <c:pt idx="0">
                        <c:v>Norte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NUTSIII!$B$2:$L$2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6.2000000000000028</c:v>
                      </c:pt>
                      <c:pt idx="1">
                        <c:v>6.0999999999999943</c:v>
                      </c:pt>
                      <c:pt idx="2">
                        <c:v>8.0999999999999943</c:v>
                      </c:pt>
                      <c:pt idx="3">
                        <c:v>9.2000000000000028</c:v>
                      </c:pt>
                      <c:pt idx="4">
                        <c:v>8.5</c:v>
                      </c:pt>
                      <c:pt idx="5">
                        <c:v>6.7000000000000028</c:v>
                      </c:pt>
                      <c:pt idx="6">
                        <c:v>5.4000000000000057</c:v>
                      </c:pt>
                      <c:pt idx="7">
                        <c:v>4.3</c:v>
                      </c:pt>
                      <c:pt idx="8">
                        <c:v>3.6</c:v>
                      </c:pt>
                      <c:pt idx="9">
                        <c:v>2.4000000000000057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6-20FA-4E53-A48C-6780C691B421}"/>
                  </c:ext>
                </c:extLst>
              </c15:ser>
            </c15:filteredLineSeries>
            <c15:filteredLine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NUTSIII!$B$3:$L$3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8.5</c:v>
                      </c:pt>
                      <c:pt idx="3">
                        <c:v>9.2999999999999972</c:v>
                      </c:pt>
                      <c:pt idx="4">
                        <c:v>8.7999999999999972</c:v>
                      </c:pt>
                      <c:pt idx="5">
                        <c:v>7</c:v>
                      </c:pt>
                      <c:pt idx="6">
                        <c:v>5.5999999999999943</c:v>
                      </c:pt>
                      <c:pt idx="7">
                        <c:v>4.8</c:v>
                      </c:pt>
                      <c:pt idx="8">
                        <c:v>4.4000000000000004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20FA-4E53-A48C-6780C691B421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NUTSIII!$B$4:$L$4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20FA-4E53-A48C-6780C691B421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NUTSIII!$B$6:$L$6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20FA-4E53-A48C-6780C691B421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NUTSIII!$B$9:$L$9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20FA-4E53-A48C-6780C691B421}"/>
                  </c:ext>
                </c:extLst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NUTSIII!$A$11</c15:sqref>
                        </c15:formulaRef>
                      </c:ext>
                    </c:extLst>
                    <c:strCache>
                      <c:ptCount val="1"/>
                      <c:pt idx="0">
                        <c:v>Alto Minho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NUTSIII!$B$11:$L$11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4.5999999999999943</c:v>
                      </c:pt>
                      <c:pt idx="1">
                        <c:v>4.0999999999999943</c:v>
                      </c:pt>
                      <c:pt idx="2">
                        <c:v>6.4000000000000057</c:v>
                      </c:pt>
                      <c:pt idx="3">
                        <c:v>6.2999999999999972</c:v>
                      </c:pt>
                      <c:pt idx="4">
                        <c:v>5.9000000000000057</c:v>
                      </c:pt>
                      <c:pt idx="5">
                        <c:v>4.0999999999999943</c:v>
                      </c:pt>
                      <c:pt idx="6">
                        <c:v>3.7999999999999972</c:v>
                      </c:pt>
                      <c:pt idx="7">
                        <c:v>3</c:v>
                      </c:pt>
                      <c:pt idx="8">
                        <c:v>2.4</c:v>
                      </c:pt>
                      <c:pt idx="9">
                        <c:v>1.2999999999999972</c:v>
                      </c:pt>
                      <c:pt idx="10">
                        <c:v>0.5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20FA-4E53-A48C-6780C691B421}"/>
                  </c:ext>
                </c:extLst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NUTSIII!$A$12</c15:sqref>
                        </c15:formulaRef>
                      </c:ext>
                    </c:extLst>
                    <c:strCache>
                      <c:ptCount val="1"/>
                      <c:pt idx="0">
                        <c:v>Alto Tâmega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NUTSIII!$B$12:$L$12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</c:v>
                      </c:pt>
                      <c:pt idx="1">
                        <c:v>8.0999999999999943</c:v>
                      </c:pt>
                      <c:pt idx="2">
                        <c:v>9.9000000000000057</c:v>
                      </c:pt>
                      <c:pt idx="3">
                        <c:v>11.400000000000006</c:v>
                      </c:pt>
                      <c:pt idx="4">
                        <c:v>9.0999999999999943</c:v>
                      </c:pt>
                      <c:pt idx="5">
                        <c:v>6.5999999999999943</c:v>
                      </c:pt>
                      <c:pt idx="6">
                        <c:v>6.5999999999999943</c:v>
                      </c:pt>
                      <c:pt idx="7">
                        <c:v>4.8</c:v>
                      </c:pt>
                      <c:pt idx="8">
                        <c:v>4.7</c:v>
                      </c:pt>
                      <c:pt idx="9">
                        <c:v>3.5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20FA-4E53-A48C-6780C691B421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NUTSIII!$B$13:$L$13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20FA-4E53-A48C-6780C691B421}"/>
                  </c:ext>
                </c:extLst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do Porto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NUTSIII!$B$14:$L$14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8.7000000000000028</c:v>
                      </c:pt>
                      <c:pt idx="3">
                        <c:v>9.7000000000000028</c:v>
                      </c:pt>
                      <c:pt idx="4">
                        <c:v>9.0999999999999943</c:v>
                      </c:pt>
                      <c:pt idx="5">
                        <c:v>7.2999999999999972</c:v>
                      </c:pt>
                      <c:pt idx="6">
                        <c:v>5.9000000000000057</c:v>
                      </c:pt>
                      <c:pt idx="7">
                        <c:v>4.7</c:v>
                      </c:pt>
                      <c:pt idx="8">
                        <c:v>4.0999999999999996</c:v>
                      </c:pt>
                      <c:pt idx="9">
                        <c:v>3.0999999999999943</c:v>
                      </c:pt>
                      <c:pt idx="10">
                        <c:v>1.5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20FA-4E53-A48C-6780C691B421}"/>
                  </c:ext>
                </c:extLst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NUTSIII!$A$15</c15:sqref>
                        </c15:formulaRef>
                      </c:ext>
                    </c:extLst>
                    <c:strCache>
                      <c:ptCount val="1"/>
                      <c:pt idx="0">
                        <c:v>Ave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NUTSIII!$B$15:$L$15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5.2999999999999972</c:v>
                      </c:pt>
                      <c:pt idx="2">
                        <c:v>7.0999999999999943</c:v>
                      </c:pt>
                      <c:pt idx="3">
                        <c:v>8.4000000000000057</c:v>
                      </c:pt>
                      <c:pt idx="4">
                        <c:v>7.4000000000000057</c:v>
                      </c:pt>
                      <c:pt idx="5">
                        <c:v>5.9000000000000057</c:v>
                      </c:pt>
                      <c:pt idx="6">
                        <c:v>4.7999999999999972</c:v>
                      </c:pt>
                      <c:pt idx="7">
                        <c:v>3.9</c:v>
                      </c:pt>
                      <c:pt idx="8">
                        <c:v>2.7</c:v>
                      </c:pt>
                      <c:pt idx="9">
                        <c:v>1.7000000000000028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20FA-4E53-A48C-6780C691B421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NUTSIII!$B$17:$L$17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</c:v>
                      </c:pt>
                      <c:pt idx="2">
                        <c:v>10</c:v>
                      </c:pt>
                      <c:pt idx="3">
                        <c:v>10.299999999999997</c:v>
                      </c:pt>
                      <c:pt idx="4">
                        <c:v>10.099999999999994</c:v>
                      </c:pt>
                      <c:pt idx="5">
                        <c:v>10.299999999999997</c:v>
                      </c:pt>
                      <c:pt idx="6">
                        <c:v>7.5</c:v>
                      </c:pt>
                      <c:pt idx="7">
                        <c:v>6.7</c:v>
                      </c:pt>
                      <c:pt idx="8">
                        <c:v>7</c:v>
                      </c:pt>
                      <c:pt idx="9">
                        <c:v>4.7000000000000028</c:v>
                      </c:pt>
                      <c:pt idx="10">
                        <c:v>2.7999999999999972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20FA-4E53-A48C-6780C691B421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NUTSIII!$B$18:$L$18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7.2000000000000028</c:v>
                      </c:pt>
                      <c:pt idx="1">
                        <c:v>7.0999999999999943</c:v>
                      </c:pt>
                      <c:pt idx="2">
                        <c:v>8.2999999999999972</c:v>
                      </c:pt>
                      <c:pt idx="3">
                        <c:v>9.7999999999999972</c:v>
                      </c:pt>
                      <c:pt idx="4">
                        <c:v>9.5999999999999943</c:v>
                      </c:pt>
                      <c:pt idx="5">
                        <c:v>7.9000000000000057</c:v>
                      </c:pt>
                      <c:pt idx="6">
                        <c:v>6.4000000000000057</c:v>
                      </c:pt>
                      <c:pt idx="7">
                        <c:v>6.8</c:v>
                      </c:pt>
                      <c:pt idx="8">
                        <c:v>6.2</c:v>
                      </c:pt>
                      <c:pt idx="9">
                        <c:v>3.5</c:v>
                      </c:pt>
                      <c:pt idx="10">
                        <c:v>1.9000000000000057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20FA-4E53-A48C-6780C691B421}"/>
                  </c:ext>
                </c:extLst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NUTSIII!$A$19</c15:sqref>
                        </c15:formulaRef>
                      </c:ext>
                    </c:extLst>
                    <c:strCache>
                      <c:ptCount val="1"/>
                      <c:pt idx="0">
                        <c:v>Cávado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NUTSIII!$B$19:$L$19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5.2999999999999972</c:v>
                      </c:pt>
                      <c:pt idx="1">
                        <c:v>4.7000000000000028</c:v>
                      </c:pt>
                      <c:pt idx="2">
                        <c:v>5.9000000000000057</c:v>
                      </c:pt>
                      <c:pt idx="3">
                        <c:v>7.2000000000000028</c:v>
                      </c:pt>
                      <c:pt idx="4">
                        <c:v>6.9000000000000057</c:v>
                      </c:pt>
                      <c:pt idx="5">
                        <c:v>5</c:v>
                      </c:pt>
                      <c:pt idx="6">
                        <c:v>3.7999999999999972</c:v>
                      </c:pt>
                      <c:pt idx="7">
                        <c:v>3.4</c:v>
                      </c:pt>
                      <c:pt idx="8">
                        <c:v>2.8</c:v>
                      </c:pt>
                      <c:pt idx="9">
                        <c:v>1.2999999999999972</c:v>
                      </c:pt>
                      <c:pt idx="10">
                        <c:v>0.79999999999999716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20FA-4E53-A48C-6780C691B421}"/>
                  </c:ext>
                </c:extLst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NUTSIII!$A$20</c15:sqref>
                        </c15:formulaRef>
                      </c:ext>
                    </c:extLst>
                    <c:strCache>
                      <c:ptCount val="1"/>
                      <c:pt idx="0">
                        <c:v>Douro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80000"/>
                      </a:schemeClr>
                    </a:solidFill>
                    <a:ln w="9525">
                      <a:solidFill>
                        <a:schemeClr val="accent1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NUTSIII!$B$20:$L$20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9.2000000000000028</c:v>
                      </c:pt>
                      <c:pt idx="4">
                        <c:v>9.5999999999999943</c:v>
                      </c:pt>
                      <c:pt idx="5">
                        <c:v>6.5999999999999943</c:v>
                      </c:pt>
                      <c:pt idx="6">
                        <c:v>5.9000000000000057</c:v>
                      </c:pt>
                      <c:pt idx="7">
                        <c:v>4.3</c:v>
                      </c:pt>
                      <c:pt idx="8">
                        <c:v>3.9</c:v>
                      </c:pt>
                      <c:pt idx="9">
                        <c:v>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20FA-4E53-A48C-6780C691B421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NUTSIII!$B$22:$L$22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7.2999999999999972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9.5999999999999943</c:v>
                      </c:pt>
                      <c:pt idx="4">
                        <c:v>8.5999999999999943</c:v>
                      </c:pt>
                      <c:pt idx="5">
                        <c:v>6.9000000000000057</c:v>
                      </c:pt>
                      <c:pt idx="6">
                        <c:v>5.5999999999999943</c:v>
                      </c:pt>
                      <c:pt idx="7">
                        <c:v>4.5</c:v>
                      </c:pt>
                      <c:pt idx="8">
                        <c:v>5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20FA-4E53-A48C-6780C691B421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NUTSIII!$B$23:$L$23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8.9000000000000057</c:v>
                      </c:pt>
                      <c:pt idx="1">
                        <c:v>8</c:v>
                      </c:pt>
                      <c:pt idx="2">
                        <c:v>10.299999999999997</c:v>
                      </c:pt>
                      <c:pt idx="3">
                        <c:v>11.099999999999994</c:v>
                      </c:pt>
                      <c:pt idx="4">
                        <c:v>10.5</c:v>
                      </c:pt>
                      <c:pt idx="5">
                        <c:v>8.4000000000000057</c:v>
                      </c:pt>
                      <c:pt idx="6">
                        <c:v>7.0999999999999943</c:v>
                      </c:pt>
                      <c:pt idx="7">
                        <c:v>5.9</c:v>
                      </c:pt>
                      <c:pt idx="8">
                        <c:v>5.6</c:v>
                      </c:pt>
                      <c:pt idx="9">
                        <c:v>4.2999999999999972</c:v>
                      </c:pt>
                      <c:pt idx="10">
                        <c:v>2.5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20FA-4E53-A48C-6780C691B421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NUTSIII!$B$24:$L$24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6.5999999999999943</c:v>
                      </c:pt>
                      <c:pt idx="1">
                        <c:v>6.7000000000000028</c:v>
                      </c:pt>
                      <c:pt idx="2">
                        <c:v>8.5999999999999943</c:v>
                      </c:pt>
                      <c:pt idx="3">
                        <c:v>9.7999999999999972</c:v>
                      </c:pt>
                      <c:pt idx="4">
                        <c:v>8.7000000000000028</c:v>
                      </c:pt>
                      <c:pt idx="5">
                        <c:v>6.9000000000000057</c:v>
                      </c:pt>
                      <c:pt idx="6">
                        <c:v>5</c:v>
                      </c:pt>
                      <c:pt idx="7">
                        <c:v>4.5</c:v>
                      </c:pt>
                      <c:pt idx="8">
                        <c:v>3.5</c:v>
                      </c:pt>
                      <c:pt idx="9">
                        <c:v>2.5999999999999943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20FA-4E53-A48C-6780C691B421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NUTSIII!$B$25:$L$25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5.7000000000000028</c:v>
                      </c:pt>
                      <c:pt idx="1">
                        <c:v>5.7000000000000028</c:v>
                      </c:pt>
                      <c:pt idx="2">
                        <c:v>7.4000000000000057</c:v>
                      </c:pt>
                      <c:pt idx="3">
                        <c:v>8</c:v>
                      </c:pt>
                      <c:pt idx="4">
                        <c:v>8.2000000000000028</c:v>
                      </c:pt>
                      <c:pt idx="5">
                        <c:v>6.0999999999999943</c:v>
                      </c:pt>
                      <c:pt idx="6">
                        <c:v>4.7999999999999972</c:v>
                      </c:pt>
                      <c:pt idx="7">
                        <c:v>4</c:v>
                      </c:pt>
                      <c:pt idx="8">
                        <c:v>3.7</c:v>
                      </c:pt>
                      <c:pt idx="9">
                        <c:v>2.2999999999999972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20FA-4E53-A48C-6780C691B421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NUTSIII!$B$26:$L$26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5.7000000000000028</c:v>
                      </c:pt>
                      <c:pt idx="2">
                        <c:v>7.7000000000000028</c:v>
                      </c:pt>
                      <c:pt idx="3">
                        <c:v>7.5999999999999943</c:v>
                      </c:pt>
                      <c:pt idx="4">
                        <c:v>6.7999999999999972</c:v>
                      </c:pt>
                      <c:pt idx="5">
                        <c:v>4.9000000000000057</c:v>
                      </c:pt>
                      <c:pt idx="6">
                        <c:v>4.4000000000000057</c:v>
                      </c:pt>
                      <c:pt idx="7">
                        <c:v>3.6</c:v>
                      </c:pt>
                      <c:pt idx="8">
                        <c:v>3.3</c:v>
                      </c:pt>
                      <c:pt idx="9">
                        <c:v>2.2000000000000028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20FA-4E53-A48C-6780C691B421}"/>
                  </c:ext>
                </c:extLst>
              </c15:ser>
            </c15:filteredLineSeries>
            <c15:filteredLine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NUTSIII!$A$27</c15:sqref>
                        </c15:formulaRef>
                      </c:ext>
                    </c:extLst>
                    <c:strCache>
                      <c:ptCount val="1"/>
                      <c:pt idx="0">
                        <c:v>Tâmega e Sousa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NUTSIII!$B$27:$L$27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5.7999999999999972</c:v>
                      </c:pt>
                      <c:pt idx="1">
                        <c:v>6.5999999999999943</c:v>
                      </c:pt>
                      <c:pt idx="2">
                        <c:v>9</c:v>
                      </c:pt>
                      <c:pt idx="3">
                        <c:v>10</c:v>
                      </c:pt>
                      <c:pt idx="4">
                        <c:v>9</c:v>
                      </c:pt>
                      <c:pt idx="5">
                        <c:v>7.0999999999999943</c:v>
                      </c:pt>
                      <c:pt idx="6">
                        <c:v>5.7999999999999972</c:v>
                      </c:pt>
                      <c:pt idx="7">
                        <c:v>4.0999999999999996</c:v>
                      </c:pt>
                      <c:pt idx="8">
                        <c:v>3.3</c:v>
                      </c:pt>
                      <c:pt idx="9">
                        <c:v>1.5999999999999943</c:v>
                      </c:pt>
                      <c:pt idx="10">
                        <c:v>0.70000000000000284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20FA-4E53-A48C-6780C691B421}"/>
                  </c:ext>
                </c:extLst>
              </c15:ser>
            </c15:filteredLineSeries>
            <c15:filteredLineSeries>
              <c15:ser>
                <c:idx val="26"/>
                <c:order val="2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NUTSIII!$A$28</c15:sqref>
                        </c15:formulaRef>
                      </c:ext>
                    </c:extLst>
                    <c:strCache>
                      <c:ptCount val="1"/>
                      <c:pt idx="0">
                        <c:v>Terras de Trás-os-Montes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NUTSIII!$B$28:$L$28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7.4000000000000057</c:v>
                      </c:pt>
                      <c:pt idx="2">
                        <c:v>10.599999999999994</c:v>
                      </c:pt>
                      <c:pt idx="3">
                        <c:v>12.5</c:v>
                      </c:pt>
                      <c:pt idx="4">
                        <c:v>11.099999999999994</c:v>
                      </c:pt>
                      <c:pt idx="5">
                        <c:v>8.5999999999999943</c:v>
                      </c:pt>
                      <c:pt idx="6">
                        <c:v>7.2999999999999972</c:v>
                      </c:pt>
                      <c:pt idx="7">
                        <c:v>5.5</c:v>
                      </c:pt>
                      <c:pt idx="8">
                        <c:v>5.5</c:v>
                      </c:pt>
                      <c:pt idx="9">
                        <c:v>3.5999999999999943</c:v>
                      </c:pt>
                      <c:pt idx="10">
                        <c:v>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20FA-4E53-A48C-6780C691B421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NUTSIII!$B$29:$L$29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5.9000000000000057</c:v>
                      </c:pt>
                      <c:pt idx="2">
                        <c:v>8</c:v>
                      </c:pt>
                      <c:pt idx="3">
                        <c:v>9.2000000000000028</c:v>
                      </c:pt>
                      <c:pt idx="4">
                        <c:v>9.0999999999999943</c:v>
                      </c:pt>
                      <c:pt idx="5">
                        <c:v>7.4000000000000057</c:v>
                      </c:pt>
                      <c:pt idx="6">
                        <c:v>5.7999999999999972</c:v>
                      </c:pt>
                      <c:pt idx="7">
                        <c:v>4.5999999999999996</c:v>
                      </c:pt>
                      <c:pt idx="8">
                        <c:v>3.7</c:v>
                      </c:pt>
                      <c:pt idx="9">
                        <c:v>2.5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20FA-4E53-A48C-6780C691B421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5"/>
          <c:min val="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2507529187945535E-3"/>
          <c:y val="0.76439117990179817"/>
          <c:w val="0.8810344337819831"/>
          <c:h val="0.124812617315791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95160631261787"/>
          <c:y val="5.3233202581105372E-2"/>
          <c:w val="0.82095281485662219"/>
          <c:h val="0.55617569929070654"/>
        </c:manualLayout>
      </c:layout>
      <c:lineChart>
        <c:grouping val="standard"/>
        <c:varyColors val="0"/>
        <c:ser>
          <c:idx val="0"/>
          <c:order val="0"/>
          <c:tx>
            <c:strRef>
              <c:f>NUTSIII!$A$2</c:f>
              <c:strCache>
                <c:ptCount val="1"/>
                <c:pt idx="0">
                  <c:v>Norte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19050">
                <a:solidFill>
                  <a:srgbClr val="C00000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NUTSIII!$B$2:$L$2</c:f>
              <c:numCache>
                <c:formatCode>0.00</c:formatCode>
                <c:ptCount val="11"/>
                <c:pt idx="0">
                  <c:v>6.2000000000000028</c:v>
                </c:pt>
                <c:pt idx="1">
                  <c:v>6.0999999999999943</c:v>
                </c:pt>
                <c:pt idx="2">
                  <c:v>8.0999999999999943</c:v>
                </c:pt>
                <c:pt idx="3">
                  <c:v>9.2000000000000028</c:v>
                </c:pt>
                <c:pt idx="4">
                  <c:v>8.5</c:v>
                </c:pt>
                <c:pt idx="5">
                  <c:v>6.7000000000000028</c:v>
                </c:pt>
                <c:pt idx="6">
                  <c:v>5.4000000000000057</c:v>
                </c:pt>
                <c:pt idx="7">
                  <c:v>4.3</c:v>
                </c:pt>
                <c:pt idx="8">
                  <c:v>3.6</c:v>
                </c:pt>
                <c:pt idx="9">
                  <c:v>2.4000000000000057</c:v>
                </c:pt>
                <c:pt idx="10">
                  <c:v>1.2000000000000028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0BF-42C5-A5AB-7EA9CA8DD975}"/>
            </c:ext>
          </c:extLst>
        </c:ser>
        <c:ser>
          <c:idx val="9"/>
          <c:order val="9"/>
          <c:tx>
            <c:strRef>
              <c:f>NUTSIII!$A$11</c:f>
              <c:strCache>
                <c:ptCount val="1"/>
                <c:pt idx="0">
                  <c:v>Alto Minho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accent4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NUTSIII!$B$11:$L$11</c:f>
              <c:numCache>
                <c:formatCode>0.00</c:formatCode>
                <c:ptCount val="11"/>
                <c:pt idx="0">
                  <c:v>4.5999999999999943</c:v>
                </c:pt>
                <c:pt idx="1">
                  <c:v>4.0999999999999943</c:v>
                </c:pt>
                <c:pt idx="2">
                  <c:v>6.4000000000000057</c:v>
                </c:pt>
                <c:pt idx="3">
                  <c:v>6.2999999999999972</c:v>
                </c:pt>
                <c:pt idx="4">
                  <c:v>5.9000000000000057</c:v>
                </c:pt>
                <c:pt idx="5">
                  <c:v>4.0999999999999943</c:v>
                </c:pt>
                <c:pt idx="6">
                  <c:v>3.7999999999999972</c:v>
                </c:pt>
                <c:pt idx="7">
                  <c:v>3</c:v>
                </c:pt>
                <c:pt idx="8">
                  <c:v>2.4</c:v>
                </c:pt>
                <c:pt idx="9">
                  <c:v>1.2999999999999972</c:v>
                </c:pt>
                <c:pt idx="10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0BF-42C5-A5AB-7EA9CA8DD975}"/>
            </c:ext>
          </c:extLst>
        </c:ser>
        <c:ser>
          <c:idx val="10"/>
          <c:order val="10"/>
          <c:tx>
            <c:strRef>
              <c:f>NUTSIII!$A$12</c:f>
              <c:strCache>
                <c:ptCount val="1"/>
                <c:pt idx="0">
                  <c:v>Alto Tâmega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accent5">
                    <a:lumMod val="6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NUTSIII!$B$12:$L$12</c:f>
              <c:numCache>
                <c:formatCode>0.00</c:formatCode>
                <c:ptCount val="11"/>
                <c:pt idx="0">
                  <c:v>7</c:v>
                </c:pt>
                <c:pt idx="1">
                  <c:v>8.0999999999999943</c:v>
                </c:pt>
                <c:pt idx="2">
                  <c:v>9.9000000000000057</c:v>
                </c:pt>
                <c:pt idx="3">
                  <c:v>11.400000000000006</c:v>
                </c:pt>
                <c:pt idx="4">
                  <c:v>9.0999999999999943</c:v>
                </c:pt>
                <c:pt idx="5">
                  <c:v>6.5999999999999943</c:v>
                </c:pt>
                <c:pt idx="6">
                  <c:v>6.5999999999999943</c:v>
                </c:pt>
                <c:pt idx="7">
                  <c:v>4.8</c:v>
                </c:pt>
                <c:pt idx="8">
                  <c:v>4.7</c:v>
                </c:pt>
                <c:pt idx="9">
                  <c:v>3.5</c:v>
                </c:pt>
                <c:pt idx="10">
                  <c:v>1.7000000000000028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0BF-42C5-A5AB-7EA9CA8DD975}"/>
            </c:ext>
          </c:extLst>
        </c:ser>
        <c:ser>
          <c:idx val="12"/>
          <c:order val="12"/>
          <c:tx>
            <c:strRef>
              <c:f>NUTSIII!$A$14</c:f>
              <c:strCache>
                <c:ptCount val="1"/>
                <c:pt idx="0">
                  <c:v>Área Metropolitana do Porto</c:v>
                </c:pt>
              </c:strCache>
            </c:strRef>
          </c:tx>
          <c:spPr>
            <a:ln w="19050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FF9933"/>
              </a:solidFill>
              <a:ln w="19050">
                <a:solidFill>
                  <a:srgbClr val="FF9933"/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NUTSIII!$B$14:$L$14</c:f>
              <c:numCache>
                <c:formatCode>0.00</c:formatCode>
                <c:ptCount val="11"/>
                <c:pt idx="0">
                  <c:v>6.7999999999999972</c:v>
                </c:pt>
                <c:pt idx="1">
                  <c:v>6.5</c:v>
                </c:pt>
                <c:pt idx="2">
                  <c:v>8.7000000000000028</c:v>
                </c:pt>
                <c:pt idx="3">
                  <c:v>9.7000000000000028</c:v>
                </c:pt>
                <c:pt idx="4">
                  <c:v>9.0999999999999943</c:v>
                </c:pt>
                <c:pt idx="5">
                  <c:v>7.2999999999999972</c:v>
                </c:pt>
                <c:pt idx="6">
                  <c:v>5.9000000000000057</c:v>
                </c:pt>
                <c:pt idx="7">
                  <c:v>4.7</c:v>
                </c:pt>
                <c:pt idx="8">
                  <c:v>4.0999999999999996</c:v>
                </c:pt>
                <c:pt idx="9">
                  <c:v>3.0999999999999943</c:v>
                </c:pt>
                <c:pt idx="1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0BF-42C5-A5AB-7EA9CA8DD975}"/>
            </c:ext>
          </c:extLst>
        </c:ser>
        <c:ser>
          <c:idx val="13"/>
          <c:order val="13"/>
          <c:tx>
            <c:strRef>
              <c:f>NUTSIII!$A$15</c:f>
              <c:strCache>
                <c:ptCount val="1"/>
                <c:pt idx="0">
                  <c:v>Ave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accent2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NUTSIII!$B$15:$L$15</c:f>
              <c:numCache>
                <c:formatCode>0.00</c:formatCode>
                <c:ptCount val="11"/>
                <c:pt idx="0">
                  <c:v>5.9000000000000057</c:v>
                </c:pt>
                <c:pt idx="1">
                  <c:v>5.2999999999999972</c:v>
                </c:pt>
                <c:pt idx="2">
                  <c:v>7.0999999999999943</c:v>
                </c:pt>
                <c:pt idx="3">
                  <c:v>8.4000000000000057</c:v>
                </c:pt>
                <c:pt idx="4">
                  <c:v>7.4000000000000057</c:v>
                </c:pt>
                <c:pt idx="5">
                  <c:v>5.9000000000000057</c:v>
                </c:pt>
                <c:pt idx="6">
                  <c:v>4.7999999999999972</c:v>
                </c:pt>
                <c:pt idx="7">
                  <c:v>3.9</c:v>
                </c:pt>
                <c:pt idx="8">
                  <c:v>2.7</c:v>
                </c:pt>
                <c:pt idx="9">
                  <c:v>1.7000000000000028</c:v>
                </c:pt>
                <c:pt idx="10">
                  <c:v>0.70000000000000284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0BF-42C5-A5AB-7EA9CA8DD975}"/>
            </c:ext>
          </c:extLst>
        </c:ser>
        <c:ser>
          <c:idx val="17"/>
          <c:order val="17"/>
          <c:tx>
            <c:strRef>
              <c:f>NUTSIII!$A$19</c:f>
              <c:strCache>
                <c:ptCount val="1"/>
                <c:pt idx="0">
                  <c:v>Cávado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accent6">
                    <a:lumMod val="80000"/>
                    <a:lumOff val="2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NUTSIII!$B$19:$L$19</c:f>
              <c:numCache>
                <c:formatCode>0.00</c:formatCode>
                <c:ptCount val="11"/>
                <c:pt idx="0">
                  <c:v>5.2999999999999972</c:v>
                </c:pt>
                <c:pt idx="1">
                  <c:v>4.7000000000000028</c:v>
                </c:pt>
                <c:pt idx="2">
                  <c:v>5.9000000000000057</c:v>
                </c:pt>
                <c:pt idx="3">
                  <c:v>7.2000000000000028</c:v>
                </c:pt>
                <c:pt idx="4">
                  <c:v>6.9000000000000057</c:v>
                </c:pt>
                <c:pt idx="5">
                  <c:v>5</c:v>
                </c:pt>
                <c:pt idx="6">
                  <c:v>3.7999999999999972</c:v>
                </c:pt>
                <c:pt idx="7">
                  <c:v>3.4</c:v>
                </c:pt>
                <c:pt idx="8">
                  <c:v>2.8</c:v>
                </c:pt>
                <c:pt idx="9">
                  <c:v>1.2999999999999972</c:v>
                </c:pt>
                <c:pt idx="10">
                  <c:v>0.79999999999999716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90BF-42C5-A5AB-7EA9CA8DD975}"/>
            </c:ext>
          </c:extLst>
        </c:ser>
        <c:ser>
          <c:idx val="18"/>
          <c:order val="18"/>
          <c:tx>
            <c:strRef>
              <c:f>NUTSIII!$A$20</c:f>
              <c:strCache>
                <c:ptCount val="1"/>
                <c:pt idx="0">
                  <c:v>Douro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accent1">
                    <a:lumMod val="8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NUTSIII!$B$20:$L$20</c:f>
              <c:numCache>
                <c:formatCode>0.00</c:formatCode>
                <c:ptCount val="11"/>
                <c:pt idx="0">
                  <c:v>6.0999999999999943</c:v>
                </c:pt>
                <c:pt idx="1">
                  <c:v>6.4000000000000057</c:v>
                </c:pt>
                <c:pt idx="2">
                  <c:v>8.2000000000000028</c:v>
                </c:pt>
                <c:pt idx="3">
                  <c:v>9.2000000000000028</c:v>
                </c:pt>
                <c:pt idx="4">
                  <c:v>9.5999999999999943</c:v>
                </c:pt>
                <c:pt idx="5">
                  <c:v>6.5999999999999943</c:v>
                </c:pt>
                <c:pt idx="6">
                  <c:v>5.9000000000000057</c:v>
                </c:pt>
                <c:pt idx="7">
                  <c:v>4.3</c:v>
                </c:pt>
                <c:pt idx="8">
                  <c:v>3.9</c:v>
                </c:pt>
                <c:pt idx="9">
                  <c:v>3</c:v>
                </c:pt>
                <c:pt idx="10">
                  <c:v>1.4000000000000057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0BF-42C5-A5AB-7EA9CA8DD975}"/>
            </c:ext>
          </c:extLst>
        </c:ser>
        <c:ser>
          <c:idx val="25"/>
          <c:order val="25"/>
          <c:tx>
            <c:strRef>
              <c:f>NUTSIII!$A$27</c:f>
              <c:strCache>
                <c:ptCount val="1"/>
                <c:pt idx="0">
                  <c:v>Tâmega e Sousa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accent2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NUTSIII!$B$27:$L$27</c:f>
              <c:numCache>
                <c:formatCode>0.00</c:formatCode>
                <c:ptCount val="11"/>
                <c:pt idx="0">
                  <c:v>5.7999999999999972</c:v>
                </c:pt>
                <c:pt idx="1">
                  <c:v>6.5999999999999943</c:v>
                </c:pt>
                <c:pt idx="2">
                  <c:v>9</c:v>
                </c:pt>
                <c:pt idx="3">
                  <c:v>10</c:v>
                </c:pt>
                <c:pt idx="4">
                  <c:v>9</c:v>
                </c:pt>
                <c:pt idx="5">
                  <c:v>7.0999999999999943</c:v>
                </c:pt>
                <c:pt idx="6">
                  <c:v>5.7999999999999972</c:v>
                </c:pt>
                <c:pt idx="7">
                  <c:v>4.0999999999999996</c:v>
                </c:pt>
                <c:pt idx="8">
                  <c:v>3.3</c:v>
                </c:pt>
                <c:pt idx="9">
                  <c:v>1.5999999999999943</c:v>
                </c:pt>
                <c:pt idx="10">
                  <c:v>0.70000000000000284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0BF-42C5-A5AB-7EA9CA8DD975}"/>
            </c:ext>
          </c:extLst>
        </c:ser>
        <c:ser>
          <c:idx val="26"/>
          <c:order val="26"/>
          <c:tx>
            <c:strRef>
              <c:f>NUTSIII!$A$28</c:f>
              <c:strCache>
                <c:ptCount val="1"/>
                <c:pt idx="0">
                  <c:v>Terras de Trás-os-Montes</c:v>
                </c:pt>
              </c:strCache>
            </c:strRef>
          </c:tx>
          <c:spPr>
            <a:ln w="19050" cap="rnd">
              <a:solidFill>
                <a:srgbClr val="94CEE2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rgbClr val="94CEE2"/>
                </a:solidFill>
              </a:ln>
              <a:effectLst/>
            </c:spPr>
          </c:marker>
          <c:dLbls>
            <c:dLbl>
              <c:idx val="10"/>
              <c:layout>
                <c:manualLayout>
                  <c:x val="-7.9021437120021729E-2"/>
                  <c:y val="-0.228115944666081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bg1"/>
                      </a:solidFill>
                      <a:latin typeface="Leelawadee" panose="020B0502040204020203" pitchFamily="34" charset="-34"/>
                      <a:ea typeface="+mn-ea"/>
                      <a:cs typeface="Leelawadee" panose="020B0502040204020203" pitchFamily="34" charset="-34"/>
                    </a:defRPr>
                  </a:pPr>
                  <a:endParaRPr lang="pt-PT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C-90BF-42C5-A5AB-7EA9CA8DD9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Leelawadee" panose="020B0502040204020203" pitchFamily="34" charset="-34"/>
                    <a:ea typeface="+mn-ea"/>
                    <a:cs typeface="Leelawadee" panose="020B0502040204020203" pitchFamily="34" charset="-34"/>
                  </a:defRPr>
                </a:pPr>
                <a:endParaRPr lang="pt-P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NUTSIII!$B$1:$L$1</c:f>
              <c:strCache>
                <c:ptCount val="11"/>
                <c:pt idx="0">
                  <c:v>2009/10</c:v>
                </c:pt>
                <c:pt idx="1">
                  <c:v>2010/11</c:v>
                </c:pt>
                <c:pt idx="2">
                  <c:v>2011/12</c:v>
                </c:pt>
                <c:pt idx="3">
                  <c:v>2012/13</c:v>
                </c:pt>
                <c:pt idx="4">
                  <c:v>2013/14</c:v>
                </c:pt>
                <c:pt idx="5">
                  <c:v>2014/15</c:v>
                </c:pt>
                <c:pt idx="6">
                  <c:v>2015/16</c:v>
                </c:pt>
                <c:pt idx="7">
                  <c:v>2016/17</c:v>
                </c:pt>
                <c:pt idx="8">
                  <c:v>2017/18</c:v>
                </c:pt>
                <c:pt idx="9">
                  <c:v>2018/19</c:v>
                </c:pt>
                <c:pt idx="10">
                  <c:v>2019/20</c:v>
                </c:pt>
              </c:strCache>
            </c:strRef>
          </c:cat>
          <c:val>
            <c:numRef>
              <c:f>NUTSIII!$B$28:$L$28</c:f>
              <c:numCache>
                <c:formatCode>0.00</c:formatCode>
                <c:ptCount val="11"/>
                <c:pt idx="0">
                  <c:v>6.7999999999999972</c:v>
                </c:pt>
                <c:pt idx="1">
                  <c:v>7.4000000000000057</c:v>
                </c:pt>
                <c:pt idx="2">
                  <c:v>10.599999999999994</c:v>
                </c:pt>
                <c:pt idx="3">
                  <c:v>12.5</c:v>
                </c:pt>
                <c:pt idx="4">
                  <c:v>11.099999999999994</c:v>
                </c:pt>
                <c:pt idx="5">
                  <c:v>8.5999999999999943</c:v>
                </c:pt>
                <c:pt idx="6">
                  <c:v>7.2999999999999972</c:v>
                </c:pt>
                <c:pt idx="7">
                  <c:v>5.5</c:v>
                </c:pt>
                <c:pt idx="8">
                  <c:v>5.5</c:v>
                </c:pt>
                <c:pt idx="9">
                  <c:v>3.5999999999999943</c:v>
                </c:pt>
                <c:pt idx="10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90BF-42C5-A5AB-7EA9CA8DD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9769184"/>
        <c:axId val="225678864"/>
        <c:extLst>
          <c:ext xmlns:c15="http://schemas.microsoft.com/office/drawing/2012/chart" uri="{02D57815-91ED-43cb-92C2-25804820EDAC}">
            <c15:filteredLineSeries>
              <c15:ser>
                <c:idx val="2"/>
                <c:order val="1"/>
                <c:tx>
                  <c:strRef>
                    <c:extLst>
                      <c:ext uri="{02D57815-91ED-43cb-92C2-25804820EDAC}">
                        <c15:formulaRef>
                          <c15:sqref>NUTSIII!$A$3</c15:sqref>
                        </c15:formulaRef>
                      </c:ext>
                    </c:extLst>
                    <c:strCache>
                      <c:ptCount val="1"/>
                      <c:pt idx="0">
                        <c:v>Centro (PT)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NUTSIII!$B$3:$L$3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6.7999999999999972</c:v>
                      </c:pt>
                      <c:pt idx="1">
                        <c:v>6.5</c:v>
                      </c:pt>
                      <c:pt idx="2">
                        <c:v>8.5</c:v>
                      </c:pt>
                      <c:pt idx="3">
                        <c:v>9.2999999999999972</c:v>
                      </c:pt>
                      <c:pt idx="4">
                        <c:v>8.7999999999999972</c:v>
                      </c:pt>
                      <c:pt idx="5">
                        <c:v>7</c:v>
                      </c:pt>
                      <c:pt idx="6">
                        <c:v>5.5999999999999943</c:v>
                      </c:pt>
                      <c:pt idx="7">
                        <c:v>4.8</c:v>
                      </c:pt>
                      <c:pt idx="8">
                        <c:v>4.4000000000000004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9-90BF-42C5-A5AB-7EA9CA8DD975}"/>
                  </c:ext>
                </c:extLst>
              </c15:ser>
            </c15:filteredLineSeries>
            <c15:filteredLine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NUTSIII!$A$4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/>
                    </a:solidFill>
                    <a:ln w="9525">
                      <a:solidFill>
                        <a:schemeClr val="accent4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NUTSIII!$B$4:$L$4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0BF-42C5-A5AB-7EA9CA8DD975}"/>
                  </c:ext>
                </c:extLst>
              </c15:ser>
            </c15:filteredLineSeries>
            <c15:filteredLine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NUTSIII!$A$5</c15:sqref>
                        </c15:formulaRef>
                      </c:ext>
                    </c:extLst>
                    <c:strCache>
                      <c:ptCount val="1"/>
                      <c:pt idx="0">
                        <c:v>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/>
                    </a:solidFill>
                    <a:ln w="9525">
                      <a:solidFill>
                        <a:schemeClr val="accent5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NUTSIII!$B$5:$L$5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8.5</c:v>
                      </c:pt>
                      <c:pt idx="1">
                        <c:v>8.5</c:v>
                      </c:pt>
                      <c:pt idx="2">
                        <c:v>11.200000000000003</c:v>
                      </c:pt>
                      <c:pt idx="3">
                        <c:v>11.799999999999997</c:v>
                      </c:pt>
                      <c:pt idx="4">
                        <c:v>11.900000000000006</c:v>
                      </c:pt>
                      <c:pt idx="5">
                        <c:v>9.4000000000000057</c:v>
                      </c:pt>
                      <c:pt idx="6">
                        <c:v>7.7999999999999972</c:v>
                      </c:pt>
                      <c:pt idx="7">
                        <c:v>7.1</c:v>
                      </c:pt>
                      <c:pt idx="8">
                        <c:v>6.7</c:v>
                      </c:pt>
                      <c:pt idx="9">
                        <c:v>5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0BF-42C5-A5AB-7EA9CA8DD975}"/>
                  </c:ext>
                </c:extLst>
              </c15:ser>
            </c15:filteredLineSeries>
            <c15:filteredLineSeries>
              <c15:ser>
                <c:idx val="1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NUTSIII!$A$6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NUTSIII!$B$6:$L$6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0BF-42C5-A5AB-7EA9CA8DD975}"/>
                  </c:ext>
                </c:extLst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NUTSIII!$A$7</c15:sqref>
                        </c15:formulaRef>
                      </c:ext>
                    </c:extLst>
                    <c:strCache>
                      <c:ptCount val="1"/>
                      <c:pt idx="0">
                        <c:v>Alentejo Central</c:v>
                      </c:pt>
                    </c:strCache>
                  </c:strRef>
                </c:tx>
                <c:spPr>
                  <a:ln w="28575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NUTSIII!$B$7:$L$7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7.7999999999999972</c:v>
                      </c:pt>
                      <c:pt idx="2">
                        <c:v>10.299999999999997</c:v>
                      </c:pt>
                      <c:pt idx="3">
                        <c:v>10</c:v>
                      </c:pt>
                      <c:pt idx="4">
                        <c:v>10.5</c:v>
                      </c:pt>
                      <c:pt idx="5">
                        <c:v>8</c:v>
                      </c:pt>
                      <c:pt idx="6">
                        <c:v>7.2000000000000028</c:v>
                      </c:pt>
                      <c:pt idx="7">
                        <c:v>6.2</c:v>
                      </c:pt>
                      <c:pt idx="8">
                        <c:v>6.1</c:v>
                      </c:pt>
                      <c:pt idx="9">
                        <c:v>4.7999999999999972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0BF-42C5-A5AB-7EA9CA8DD975}"/>
                  </c:ext>
                </c:extLst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NUTSIII!$A$8</c15:sqref>
                        </c15:formulaRef>
                      </c:ext>
                    </c:extLst>
                    <c:strCache>
                      <c:ptCount val="1"/>
                      <c:pt idx="0">
                        <c:v>Alentejo Litoral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NUTSIII!$B$8:$L$8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9.7000000000000028</c:v>
                      </c:pt>
                      <c:pt idx="2">
                        <c:v>11.400000000000006</c:v>
                      </c:pt>
                      <c:pt idx="3">
                        <c:v>13</c:v>
                      </c:pt>
                      <c:pt idx="4">
                        <c:v>12.5</c:v>
                      </c:pt>
                      <c:pt idx="5">
                        <c:v>10</c:v>
                      </c:pt>
                      <c:pt idx="6">
                        <c:v>8.0999999999999943</c:v>
                      </c:pt>
                      <c:pt idx="7">
                        <c:v>7.1</c:v>
                      </c:pt>
                      <c:pt idx="8">
                        <c:v>6.2</c:v>
                      </c:pt>
                      <c:pt idx="9">
                        <c:v>4.0999999999999943</c:v>
                      </c:pt>
                      <c:pt idx="10">
                        <c:v>2.7000000000000028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0BF-42C5-A5AB-7EA9CA8DD975}"/>
                  </c:ext>
                </c:extLst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NUTSIII!$A$9</c15:sqref>
                        </c15:formulaRef>
                      </c:ext>
                    </c:extLst>
                    <c:strCache>
                      <c:ptCount val="1"/>
                      <c:pt idx="0">
                        <c:v>Algarve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NUTSIII!$B$9:$L$9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9.7999999999999972</c:v>
                      </c:pt>
                      <c:pt idx="1">
                        <c:v>8.9000000000000057</c:v>
                      </c:pt>
                      <c:pt idx="2">
                        <c:v>11.400000000000006</c:v>
                      </c:pt>
                      <c:pt idx="3">
                        <c:v>12.200000000000003</c:v>
                      </c:pt>
                      <c:pt idx="4">
                        <c:v>11.900000000000006</c:v>
                      </c:pt>
                      <c:pt idx="5">
                        <c:v>10.200000000000003</c:v>
                      </c:pt>
                      <c:pt idx="6">
                        <c:v>8.9000000000000057</c:v>
                      </c:pt>
                      <c:pt idx="7">
                        <c:v>7.6</c:v>
                      </c:pt>
                      <c:pt idx="8">
                        <c:v>7.1</c:v>
                      </c:pt>
                      <c:pt idx="9">
                        <c:v>5.0999999999999943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90BF-42C5-A5AB-7EA9CA8DD975}"/>
                  </c:ext>
                </c:extLst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NUTSIII!$A$10</c15:sqref>
                        </c15:formulaRef>
                      </c:ext>
                    </c:extLst>
                    <c:strCache>
                      <c:ptCount val="1"/>
                      <c:pt idx="0">
                        <c:v>Alto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NUTSIII!$B$10:$L$10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8.2000000000000028</c:v>
                      </c:pt>
                      <c:pt idx="2">
                        <c:v>12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9.4000000000000057</c:v>
                      </c:pt>
                      <c:pt idx="6">
                        <c:v>7.4000000000000057</c:v>
                      </c:pt>
                      <c:pt idx="7">
                        <c:v>6.6</c:v>
                      </c:pt>
                      <c:pt idx="8">
                        <c:v>6.9</c:v>
                      </c:pt>
                      <c:pt idx="9">
                        <c:v>4.9000000000000057</c:v>
                      </c:pt>
                      <c:pt idx="10">
                        <c:v>3.2999999999999972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90BF-42C5-A5AB-7EA9CA8DD975}"/>
                  </c:ext>
                </c:extLst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NUTSIII!$A$13</c15:sqref>
                        </c15:formulaRef>
                      </c:ext>
                    </c:extLst>
                    <c:strCache>
                      <c:ptCount val="1"/>
                      <c:pt idx="0">
                        <c:v>Área Metropolitana de Lisboa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60000"/>
                      </a:schemeClr>
                    </a:solidFill>
                    <a:ln w="9525">
                      <a:solidFill>
                        <a:schemeClr val="accent6">
                          <a:lumMod val="6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NUTSIII!$B$13:$L$13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9.5999999999999943</c:v>
                      </c:pt>
                      <c:pt idx="1">
                        <c:v>8.9000000000000057</c:v>
                      </c:pt>
                      <c:pt idx="2">
                        <c:v>11.200000000000003</c:v>
                      </c:pt>
                      <c:pt idx="3">
                        <c:v>11.400000000000006</c:v>
                      </c:pt>
                      <c:pt idx="4">
                        <c:v>11.200000000000003</c:v>
                      </c:pt>
                      <c:pt idx="5">
                        <c:v>9</c:v>
                      </c:pt>
                      <c:pt idx="6">
                        <c:v>7.5</c:v>
                      </c:pt>
                      <c:pt idx="7">
                        <c:v>6.5</c:v>
                      </c:pt>
                      <c:pt idx="8">
                        <c:v>6.1</c:v>
                      </c:pt>
                      <c:pt idx="9">
                        <c:v>4.9000000000000057</c:v>
                      </c:pt>
                      <c:pt idx="10">
                        <c:v>3.0999999999999943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90BF-42C5-A5AB-7EA9CA8DD975}"/>
                  </c:ext>
                </c:extLst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NUTSIII!$A$16</c15:sqref>
                        </c15:formulaRef>
                      </c:ext>
                    </c:extLst>
                    <c:strCache>
                      <c:ptCount val="1"/>
                      <c:pt idx="0">
                        <c:v>Baixo Alentejo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NUTSIII!$B$16:$L$16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9</c:v>
                      </c:pt>
                      <c:pt idx="1">
                        <c:v>9.4000000000000057</c:v>
                      </c:pt>
                      <c:pt idx="2">
                        <c:v>13</c:v>
                      </c:pt>
                      <c:pt idx="3">
                        <c:v>13.400000000000006</c:v>
                      </c:pt>
                      <c:pt idx="4">
                        <c:v>13.900000000000006</c:v>
                      </c:pt>
                      <c:pt idx="5">
                        <c:v>10.400000000000006</c:v>
                      </c:pt>
                      <c:pt idx="6">
                        <c:v>8.7000000000000028</c:v>
                      </c:pt>
                      <c:pt idx="7">
                        <c:v>9.1</c:v>
                      </c:pt>
                      <c:pt idx="8">
                        <c:v>8.6</c:v>
                      </c:pt>
                      <c:pt idx="9">
                        <c:v>7.2999999999999972</c:v>
                      </c:pt>
                      <c:pt idx="10">
                        <c:v>4.0999999999999943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90BF-42C5-A5AB-7EA9CA8DD975}"/>
                  </c:ext>
                </c:extLst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NUTSIII!$A$17</c15:sqref>
                        </c15:formulaRef>
                      </c:ext>
                    </c:extLst>
                    <c:strCache>
                      <c:ptCount val="1"/>
                      <c:pt idx="0">
                        <c:v>Beira Baixa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NUTSIII!$B$17:$L$17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7.7000000000000028</c:v>
                      </c:pt>
                      <c:pt idx="1">
                        <c:v>7</c:v>
                      </c:pt>
                      <c:pt idx="2">
                        <c:v>10</c:v>
                      </c:pt>
                      <c:pt idx="3">
                        <c:v>10.299999999999997</c:v>
                      </c:pt>
                      <c:pt idx="4">
                        <c:v>10.099999999999994</c:v>
                      </c:pt>
                      <c:pt idx="5">
                        <c:v>10.299999999999997</c:v>
                      </c:pt>
                      <c:pt idx="6">
                        <c:v>7.5</c:v>
                      </c:pt>
                      <c:pt idx="7">
                        <c:v>6.7</c:v>
                      </c:pt>
                      <c:pt idx="8">
                        <c:v>7</c:v>
                      </c:pt>
                      <c:pt idx="9">
                        <c:v>4.7000000000000028</c:v>
                      </c:pt>
                      <c:pt idx="10">
                        <c:v>2.7999999999999972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90BF-42C5-A5AB-7EA9CA8DD975}"/>
                  </c:ext>
                </c:extLst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NUTSIII!$A$18</c15:sqref>
                        </c15:formulaRef>
                      </c:ext>
                    </c:extLst>
                    <c:strCache>
                      <c:ptCount val="1"/>
                      <c:pt idx="0">
                        <c:v>Beiras e Serra da Estrela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  <a:lumOff val="2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  <a:lumOff val="20000"/>
                      </a:schemeClr>
                    </a:solidFill>
                    <a:ln w="9525">
                      <a:solidFill>
                        <a:schemeClr val="accent5">
                          <a:lumMod val="80000"/>
                          <a:lumOff val="2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NUTSIII!$B$18:$L$18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7.2000000000000028</c:v>
                      </c:pt>
                      <c:pt idx="1">
                        <c:v>7.0999999999999943</c:v>
                      </c:pt>
                      <c:pt idx="2">
                        <c:v>8.2999999999999972</c:v>
                      </c:pt>
                      <c:pt idx="3">
                        <c:v>9.7999999999999972</c:v>
                      </c:pt>
                      <c:pt idx="4">
                        <c:v>9.5999999999999943</c:v>
                      </c:pt>
                      <c:pt idx="5">
                        <c:v>7.9000000000000057</c:v>
                      </c:pt>
                      <c:pt idx="6">
                        <c:v>6.4000000000000057</c:v>
                      </c:pt>
                      <c:pt idx="7">
                        <c:v>6.8</c:v>
                      </c:pt>
                      <c:pt idx="8">
                        <c:v>6.2</c:v>
                      </c:pt>
                      <c:pt idx="9">
                        <c:v>3.5</c:v>
                      </c:pt>
                      <c:pt idx="10">
                        <c:v>1.9000000000000057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90BF-42C5-A5AB-7EA9CA8DD975}"/>
                  </c:ext>
                </c:extLst>
              </c15:ser>
            </c15:filteredLineSeries>
            <c15:filteredLine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NUTSIII!$A$21</c15:sqref>
                        </c15:formulaRef>
                      </c:ext>
                    </c:extLst>
                    <c:strCache>
                      <c:ptCount val="1"/>
                      <c:pt idx="0">
                        <c:v>Lezíria do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>
                        <a:lumMod val="80000"/>
                      </a:schemeClr>
                    </a:solidFill>
                    <a:ln w="9525">
                      <a:solidFill>
                        <a:schemeClr val="accent2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NUTSIII!$B$21:$L$21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8.7000000000000028</c:v>
                      </c:pt>
                      <c:pt idx="1">
                        <c:v>8.2999999999999972</c:v>
                      </c:pt>
                      <c:pt idx="2">
                        <c:v>10.5</c:v>
                      </c:pt>
                      <c:pt idx="3">
                        <c:v>12</c:v>
                      </c:pt>
                      <c:pt idx="4">
                        <c:v>11.799999999999997</c:v>
                      </c:pt>
                      <c:pt idx="5">
                        <c:v>9.5999999999999943</c:v>
                      </c:pt>
                      <c:pt idx="6">
                        <c:v>7.7000000000000028</c:v>
                      </c:pt>
                      <c:pt idx="7">
                        <c:v>6.9</c:v>
                      </c:pt>
                      <c:pt idx="8">
                        <c:v>6.2</c:v>
                      </c:pt>
                      <c:pt idx="9">
                        <c:v>4.2999999999999972</c:v>
                      </c:pt>
                      <c:pt idx="10">
                        <c:v>3.2000000000000028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90BF-42C5-A5AB-7EA9CA8DD975}"/>
                  </c:ext>
                </c:extLst>
              </c15:ser>
            </c15:filteredLineSeries>
            <c15:filteredLine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NUTSIII!$A$22</c15:sqref>
                        </c15:formulaRef>
                      </c:ext>
                    </c:extLst>
                    <c:strCache>
                      <c:ptCount val="1"/>
                      <c:pt idx="0">
                        <c:v>Médio Tejo</c:v>
                      </c:pt>
                    </c:strCache>
                  </c:strRef>
                </c:tx>
                <c:spPr>
                  <a:ln w="28575" cap="rnd">
                    <a:solidFill>
                      <a:schemeClr val="accent3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>
                        <a:lumMod val="80000"/>
                      </a:schemeClr>
                    </a:solidFill>
                    <a:ln w="9525">
                      <a:solidFill>
                        <a:schemeClr val="accent3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NUTSIII!$B$22:$L$22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7.2999999999999972</c:v>
                      </c:pt>
                      <c:pt idx="1">
                        <c:v>6.4000000000000057</c:v>
                      </c:pt>
                      <c:pt idx="2">
                        <c:v>8.2000000000000028</c:v>
                      </c:pt>
                      <c:pt idx="3">
                        <c:v>9.5999999999999943</c:v>
                      </c:pt>
                      <c:pt idx="4">
                        <c:v>8.5999999999999943</c:v>
                      </c:pt>
                      <c:pt idx="5">
                        <c:v>6.9000000000000057</c:v>
                      </c:pt>
                      <c:pt idx="6">
                        <c:v>5.5999999999999943</c:v>
                      </c:pt>
                      <c:pt idx="7">
                        <c:v>4.5</c:v>
                      </c:pt>
                      <c:pt idx="8">
                        <c:v>5</c:v>
                      </c:pt>
                      <c:pt idx="9">
                        <c:v>2.9000000000000057</c:v>
                      </c:pt>
                      <c:pt idx="10">
                        <c:v>1.7000000000000028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90BF-42C5-A5AB-7EA9CA8DD975}"/>
                  </c:ext>
                </c:extLst>
              </c15:ser>
            </c15:filteredLineSeries>
            <c15:filteredLine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NUTSIII!$A$23</c15:sqref>
                        </c15:formulaRef>
                      </c:ext>
                    </c:extLst>
                    <c:strCache>
                      <c:ptCount val="1"/>
                      <c:pt idx="0">
                        <c:v>Oeste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80000"/>
                      </a:schemeClr>
                    </a:solidFill>
                    <a:ln w="9525">
                      <a:solidFill>
                        <a:schemeClr val="accent4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NUTSIII!$B$23:$L$23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8.9000000000000057</c:v>
                      </c:pt>
                      <c:pt idx="1">
                        <c:v>8</c:v>
                      </c:pt>
                      <c:pt idx="2">
                        <c:v>10.299999999999997</c:v>
                      </c:pt>
                      <c:pt idx="3">
                        <c:v>11.099999999999994</c:v>
                      </c:pt>
                      <c:pt idx="4">
                        <c:v>10.5</c:v>
                      </c:pt>
                      <c:pt idx="5">
                        <c:v>8.4000000000000057</c:v>
                      </c:pt>
                      <c:pt idx="6">
                        <c:v>7.0999999999999943</c:v>
                      </c:pt>
                      <c:pt idx="7">
                        <c:v>5.9</c:v>
                      </c:pt>
                      <c:pt idx="8">
                        <c:v>5.6</c:v>
                      </c:pt>
                      <c:pt idx="9">
                        <c:v>4.2999999999999972</c:v>
                      </c:pt>
                      <c:pt idx="10">
                        <c:v>2.5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90BF-42C5-A5AB-7EA9CA8DD975}"/>
                  </c:ext>
                </c:extLst>
              </c15:ser>
            </c15:filteredLineSeries>
            <c15:filteredLine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NUTSIII!$A$24</c15:sqref>
                        </c15:formulaRef>
                      </c:ext>
                    </c:extLst>
                    <c:strCache>
                      <c:ptCount val="1"/>
                      <c:pt idx="0">
                        <c:v>Região de Aveiro</c:v>
                      </c:pt>
                    </c:strCache>
                  </c:strRef>
                </c:tx>
                <c:spPr>
                  <a:ln w="28575" cap="rnd">
                    <a:solidFill>
                      <a:schemeClr val="accent5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5">
                        <a:lumMod val="80000"/>
                      </a:schemeClr>
                    </a:solidFill>
                    <a:ln w="9525">
                      <a:solidFill>
                        <a:schemeClr val="accent5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NUTSIII!$B$24:$L$24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6.5999999999999943</c:v>
                      </c:pt>
                      <c:pt idx="1">
                        <c:v>6.7000000000000028</c:v>
                      </c:pt>
                      <c:pt idx="2">
                        <c:v>8.5999999999999943</c:v>
                      </c:pt>
                      <c:pt idx="3">
                        <c:v>9.7999999999999972</c:v>
                      </c:pt>
                      <c:pt idx="4">
                        <c:v>8.7000000000000028</c:v>
                      </c:pt>
                      <c:pt idx="5">
                        <c:v>6.9000000000000057</c:v>
                      </c:pt>
                      <c:pt idx="6">
                        <c:v>5</c:v>
                      </c:pt>
                      <c:pt idx="7">
                        <c:v>4.5</c:v>
                      </c:pt>
                      <c:pt idx="8">
                        <c:v>3.5</c:v>
                      </c:pt>
                      <c:pt idx="9">
                        <c:v>2.5999999999999943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90BF-42C5-A5AB-7EA9CA8DD975}"/>
                  </c:ext>
                </c:extLst>
              </c15:ser>
            </c15:filteredLineSeries>
            <c15:filteredLine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NUTSIII!$A$25</c15:sqref>
                        </c15:formulaRef>
                      </c:ext>
                    </c:extLst>
                    <c:strCache>
                      <c:ptCount val="1"/>
                      <c:pt idx="0">
                        <c:v>Região de Coimbra</c:v>
                      </c:pt>
                    </c:strCache>
                  </c:strRef>
                </c:tx>
                <c:spPr>
                  <a:ln w="28575" cap="rnd">
                    <a:solidFill>
                      <a:schemeClr val="accent6">
                        <a:lumMod val="8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6">
                        <a:lumMod val="80000"/>
                      </a:schemeClr>
                    </a:solidFill>
                    <a:ln w="9525">
                      <a:solidFill>
                        <a:schemeClr val="accent6">
                          <a:lumMod val="8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NUTSIII!$B$25:$L$25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5.7000000000000028</c:v>
                      </c:pt>
                      <c:pt idx="1">
                        <c:v>5.7000000000000028</c:v>
                      </c:pt>
                      <c:pt idx="2">
                        <c:v>7.4000000000000057</c:v>
                      </c:pt>
                      <c:pt idx="3">
                        <c:v>8</c:v>
                      </c:pt>
                      <c:pt idx="4">
                        <c:v>8.2000000000000028</c:v>
                      </c:pt>
                      <c:pt idx="5">
                        <c:v>6.0999999999999943</c:v>
                      </c:pt>
                      <c:pt idx="6">
                        <c:v>4.7999999999999972</c:v>
                      </c:pt>
                      <c:pt idx="7">
                        <c:v>4</c:v>
                      </c:pt>
                      <c:pt idx="8">
                        <c:v>3.7</c:v>
                      </c:pt>
                      <c:pt idx="9">
                        <c:v>2.2999999999999972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90BF-42C5-A5AB-7EA9CA8DD975}"/>
                  </c:ext>
                </c:extLst>
              </c15:ser>
            </c15:filteredLineSeries>
            <c15:filteredLine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NUTSIII!$A$26</c15:sqref>
                        </c15:formulaRef>
                      </c:ext>
                    </c:extLst>
                    <c:strCache>
                      <c:ptCount val="1"/>
                      <c:pt idx="0">
                        <c:v>Região de Leiria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NUTSIII!$B$26:$L$26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6.0999999999999943</c:v>
                      </c:pt>
                      <c:pt idx="1">
                        <c:v>5.7000000000000028</c:v>
                      </c:pt>
                      <c:pt idx="2">
                        <c:v>7.7000000000000028</c:v>
                      </c:pt>
                      <c:pt idx="3">
                        <c:v>7.5999999999999943</c:v>
                      </c:pt>
                      <c:pt idx="4">
                        <c:v>6.7999999999999972</c:v>
                      </c:pt>
                      <c:pt idx="5">
                        <c:v>4.9000000000000057</c:v>
                      </c:pt>
                      <c:pt idx="6">
                        <c:v>4.4000000000000057</c:v>
                      </c:pt>
                      <c:pt idx="7">
                        <c:v>3.6</c:v>
                      </c:pt>
                      <c:pt idx="8">
                        <c:v>3.3</c:v>
                      </c:pt>
                      <c:pt idx="9">
                        <c:v>2.2000000000000028</c:v>
                      </c:pt>
                      <c:pt idx="10">
                        <c:v>1.2000000000000028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A-90BF-42C5-A5AB-7EA9CA8DD975}"/>
                  </c:ext>
                </c:extLst>
              </c15:ser>
            </c15:filteredLineSeries>
            <c15:filteredLineSeries>
              <c15:ser>
                <c:idx val="27"/>
                <c:order val="2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NUTSIII!$A$29</c15:sqref>
                        </c15:formulaRef>
                      </c:ext>
                    </c:extLst>
                    <c:strCache>
                      <c:ptCount val="1"/>
                      <c:pt idx="0">
                        <c:v>Viseu Dão Lafões</c:v>
                      </c:pt>
                    </c:strCache>
                  </c:strRef>
                </c:tx>
                <c:spPr>
                  <a:ln w="28575" cap="rnd">
                    <a:solidFill>
                      <a:schemeClr val="accent4">
                        <a:lumMod val="60000"/>
                        <a:lumOff val="40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:marke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NUTSIII!$B$1:$L$1</c15:sqref>
                        </c15:formulaRef>
                      </c:ext>
                    </c:extLst>
                    <c:strCache>
                      <c:ptCount val="11"/>
                      <c:pt idx="0">
                        <c:v>2009/10</c:v>
                      </c:pt>
                      <c:pt idx="1">
                        <c:v>2010/11</c:v>
                      </c:pt>
                      <c:pt idx="2">
                        <c:v>2011/12</c:v>
                      </c:pt>
                      <c:pt idx="3">
                        <c:v>2012/13</c:v>
                      </c:pt>
                      <c:pt idx="4">
                        <c:v>2013/14</c:v>
                      </c:pt>
                      <c:pt idx="5">
                        <c:v>2014/15</c:v>
                      </c:pt>
                      <c:pt idx="6">
                        <c:v>2015/16</c:v>
                      </c:pt>
                      <c:pt idx="7">
                        <c:v>2016/17</c:v>
                      </c:pt>
                      <c:pt idx="8">
                        <c:v>2017/18</c:v>
                      </c:pt>
                      <c:pt idx="9">
                        <c:v>2018/19</c:v>
                      </c:pt>
                      <c:pt idx="10">
                        <c:v>2019/20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NUTSIII!$B$29:$L$29</c15:sqref>
                        </c15:formulaRef>
                      </c:ext>
                    </c:extLst>
                    <c:numCache>
                      <c:formatCode>0.00</c:formatCode>
                      <c:ptCount val="11"/>
                      <c:pt idx="0">
                        <c:v>5.9000000000000057</c:v>
                      </c:pt>
                      <c:pt idx="1">
                        <c:v>5.9000000000000057</c:v>
                      </c:pt>
                      <c:pt idx="2">
                        <c:v>8</c:v>
                      </c:pt>
                      <c:pt idx="3">
                        <c:v>9.2000000000000028</c:v>
                      </c:pt>
                      <c:pt idx="4">
                        <c:v>9.0999999999999943</c:v>
                      </c:pt>
                      <c:pt idx="5">
                        <c:v>7.4000000000000057</c:v>
                      </c:pt>
                      <c:pt idx="6">
                        <c:v>5.7999999999999972</c:v>
                      </c:pt>
                      <c:pt idx="7">
                        <c:v>4.5999999999999996</c:v>
                      </c:pt>
                      <c:pt idx="8">
                        <c:v>3.7</c:v>
                      </c:pt>
                      <c:pt idx="9">
                        <c:v>2.5</c:v>
                      </c:pt>
                      <c:pt idx="10">
                        <c:v>1.4000000000000057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B-90BF-42C5-A5AB-7EA9CA8DD975}"/>
                  </c:ext>
                </c:extLst>
              </c15:ser>
            </c15:filteredLineSeries>
          </c:ext>
        </c:extLst>
      </c:lineChart>
      <c:catAx>
        <c:axId val="219769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25678864"/>
        <c:crosses val="autoZero"/>
        <c:auto val="1"/>
        <c:lblAlgn val="ctr"/>
        <c:lblOffset val="100"/>
        <c:noMultiLvlLbl val="0"/>
      </c:catAx>
      <c:valAx>
        <c:axId val="22567886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</a:schemeClr>
              </a:solidFill>
              <a:prstDash val="sysDash"/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Leelawadee" panose="020B0502040204020203" pitchFamily="34" charset="-34"/>
                <a:ea typeface="+mn-ea"/>
                <a:cs typeface="Leelawadee" panose="020B0502040204020203" pitchFamily="34" charset="-34"/>
              </a:defRPr>
            </a:pPr>
            <a:endParaRPr lang="pt-PT"/>
          </a:p>
        </c:txPr>
        <c:crossAx val="219769184"/>
        <c:crosses val="autoZero"/>
        <c:crossBetween val="midCat"/>
        <c:majorUnit val="5"/>
      </c:valAx>
      <c:spPr>
        <a:solidFill>
          <a:schemeClr val="tx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6264118614249874E-3"/>
          <c:y val="0.76395326973844824"/>
          <c:w val="0.98712670837365935"/>
          <c:h val="0.197406777116353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Leelawadee" panose="020B0502040204020203" pitchFamily="34" charset="-34"/>
              <a:ea typeface="+mn-ea"/>
              <a:cs typeface="Leelawadee" panose="020B0502040204020203" pitchFamily="34" charset="-34"/>
            </a:defRPr>
          </a:pPr>
          <a:endParaRPr lang="pt-P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Leelawadee" panose="020B0502040204020203" pitchFamily="34" charset="-34"/>
          <a:cs typeface="Leelawadee" panose="020B0502040204020203" pitchFamily="34" charset="-34"/>
        </a:defRPr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E0E5D5-0EE8-4254-8E27-DA8756814816}" type="doc">
      <dgm:prSet loTypeId="urn:microsoft.com/office/officeart/2016/7/layout/RoundedRectangleTimeline" loCatId="process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D130958B-FBF2-4409-BF62-2070FD3EF2CB}">
      <dgm:prSet/>
      <dgm:spPr/>
      <dgm:t>
        <a:bodyPr rtlCol="0"/>
        <a:lstStyle/>
        <a:p>
          <a:pPr rtl="0"/>
          <a:r>
            <a:rPr lang="pt-PT" noProof="0" dirty="0"/>
            <a:t>QFP 2007-2013</a:t>
          </a:r>
        </a:p>
      </dgm:t>
    </dgm:pt>
    <dgm:pt modelId="{F0548967-25A0-4BDA-98E5-5FD2EE882B0D}" type="parTrans" cxnId="{C9BE25DB-5F9B-42DF-978C-E74C6B79ADB9}">
      <dgm:prSet/>
      <dgm:spPr/>
      <dgm:t>
        <a:bodyPr rtlCol="0"/>
        <a:lstStyle/>
        <a:p>
          <a:pPr rtl="0"/>
          <a:endParaRPr lang="pt-PT" noProof="0" dirty="0"/>
        </a:p>
      </dgm:t>
    </dgm:pt>
    <dgm:pt modelId="{A32C0954-D9E3-4BE6-BA03-3AECB9AB647A}" type="sibTrans" cxnId="{C9BE25DB-5F9B-42DF-978C-E74C6B79ADB9}">
      <dgm:prSet/>
      <dgm:spPr/>
      <dgm:t>
        <a:bodyPr rtlCol="0"/>
        <a:lstStyle/>
        <a:p>
          <a:pPr rtl="0"/>
          <a:endParaRPr lang="pt-PT" noProof="0" dirty="0"/>
        </a:p>
      </dgm:t>
    </dgm:pt>
    <dgm:pt modelId="{DF2526BB-4EEA-40F8-A8EA-A6D7F4151EBB}">
      <dgm:prSet/>
      <dgm:spPr/>
      <dgm:t>
        <a:bodyPr rtlCol="0"/>
        <a:lstStyle/>
        <a:p>
          <a:pPr rtl="0"/>
          <a:r>
            <a:rPr lang="pt-PT" noProof="0" dirty="0">
              <a:solidFill>
                <a:srgbClr val="FF0000"/>
              </a:solidFill>
            </a:rPr>
            <a:t>QREN</a:t>
          </a:r>
        </a:p>
      </dgm:t>
    </dgm:pt>
    <dgm:pt modelId="{16F412D2-BB07-48AB-9C75-398A1F353A24}" type="parTrans" cxnId="{4EAD35E0-EACD-42CB-9957-5B48FBDEAD3D}">
      <dgm:prSet/>
      <dgm:spPr/>
      <dgm:t>
        <a:bodyPr rtlCol="0"/>
        <a:lstStyle/>
        <a:p>
          <a:pPr rtl="0"/>
          <a:endParaRPr lang="pt-PT" noProof="0" dirty="0"/>
        </a:p>
      </dgm:t>
    </dgm:pt>
    <dgm:pt modelId="{94B54A91-CEB3-4422-9994-0AD80E2A3FBA}" type="sibTrans" cxnId="{4EAD35E0-EACD-42CB-9957-5B48FBDEAD3D}">
      <dgm:prSet/>
      <dgm:spPr/>
      <dgm:t>
        <a:bodyPr rtlCol="0"/>
        <a:lstStyle/>
        <a:p>
          <a:pPr rtl="0"/>
          <a:endParaRPr lang="pt-PT" noProof="0" dirty="0"/>
        </a:p>
      </dgm:t>
    </dgm:pt>
    <dgm:pt modelId="{BA8B7847-952B-40AE-B05B-1428403A5D73}">
      <dgm:prSet/>
      <dgm:spPr/>
      <dgm:t>
        <a:bodyPr rtlCol="0"/>
        <a:lstStyle/>
        <a:p>
          <a:pPr rtl="0"/>
          <a:r>
            <a:rPr lang="pt-PT" noProof="0" dirty="0"/>
            <a:t>QFP 2014-2020</a:t>
          </a:r>
        </a:p>
      </dgm:t>
    </dgm:pt>
    <dgm:pt modelId="{A2A411F3-01C6-4917-A3B5-251D17C7DAE3}" type="parTrans" cxnId="{35767B43-1B1E-40B3-B4B1-C6CD3954748D}">
      <dgm:prSet/>
      <dgm:spPr/>
      <dgm:t>
        <a:bodyPr rtlCol="0"/>
        <a:lstStyle/>
        <a:p>
          <a:pPr rtl="0"/>
          <a:endParaRPr lang="pt-PT" noProof="0" dirty="0"/>
        </a:p>
      </dgm:t>
    </dgm:pt>
    <dgm:pt modelId="{41B295C3-F967-4B3E-BDC8-FB77D4058C8E}" type="sibTrans" cxnId="{35767B43-1B1E-40B3-B4B1-C6CD3954748D}">
      <dgm:prSet/>
      <dgm:spPr/>
      <dgm:t>
        <a:bodyPr rtlCol="0"/>
        <a:lstStyle/>
        <a:p>
          <a:pPr rtl="0"/>
          <a:endParaRPr lang="pt-PT" noProof="0" dirty="0"/>
        </a:p>
      </dgm:t>
    </dgm:pt>
    <dgm:pt modelId="{A128E7FE-F456-4E59-80EF-3A1CCFCEC862}">
      <dgm:prSet/>
      <dgm:spPr/>
      <dgm:t>
        <a:bodyPr rtlCol="0"/>
        <a:lstStyle/>
        <a:p>
          <a:pPr rtl="0"/>
          <a:r>
            <a:rPr lang="pt-PT" noProof="0" dirty="0">
              <a:solidFill>
                <a:srgbClr val="FF0000"/>
              </a:solidFill>
            </a:rPr>
            <a:t>PT 2020</a:t>
          </a:r>
        </a:p>
      </dgm:t>
    </dgm:pt>
    <dgm:pt modelId="{8FBD57D9-0E5F-4452-A138-B40FAE167158}" type="parTrans" cxnId="{99BB4718-BB0D-472E-A7A8-55FCE9C097E2}">
      <dgm:prSet/>
      <dgm:spPr/>
      <dgm:t>
        <a:bodyPr rtlCol="0"/>
        <a:lstStyle/>
        <a:p>
          <a:pPr rtl="0"/>
          <a:endParaRPr lang="pt-PT" noProof="0" dirty="0"/>
        </a:p>
      </dgm:t>
    </dgm:pt>
    <dgm:pt modelId="{55A375E4-45C1-449B-9673-F8217B96448B}" type="sibTrans" cxnId="{99BB4718-BB0D-472E-A7A8-55FCE9C097E2}">
      <dgm:prSet/>
      <dgm:spPr/>
      <dgm:t>
        <a:bodyPr rtlCol="0"/>
        <a:lstStyle/>
        <a:p>
          <a:pPr rtl="0"/>
          <a:endParaRPr lang="pt-PT" noProof="0" dirty="0"/>
        </a:p>
      </dgm:t>
    </dgm:pt>
    <dgm:pt modelId="{6F33629D-6E86-4055-B560-4D1368E879FA}">
      <dgm:prSet/>
      <dgm:spPr/>
      <dgm:t>
        <a:bodyPr rtlCol="0"/>
        <a:lstStyle/>
        <a:p>
          <a:pPr rtl="0"/>
          <a:r>
            <a:rPr lang="pt-PT" noProof="0" dirty="0"/>
            <a:t>QFP 2021-2027</a:t>
          </a:r>
        </a:p>
      </dgm:t>
    </dgm:pt>
    <dgm:pt modelId="{08F3C943-B4F5-4E33-AD4B-FB5A154F3C4D}" type="parTrans" cxnId="{4D6FD672-925A-4A64-9F96-E225F3EEB1A3}">
      <dgm:prSet/>
      <dgm:spPr/>
      <dgm:t>
        <a:bodyPr rtlCol="0"/>
        <a:lstStyle/>
        <a:p>
          <a:pPr rtl="0"/>
          <a:endParaRPr lang="pt-PT" noProof="0" dirty="0"/>
        </a:p>
      </dgm:t>
    </dgm:pt>
    <dgm:pt modelId="{AB7EAE83-DD42-470D-AAB0-4D1D50F63409}" type="sibTrans" cxnId="{4D6FD672-925A-4A64-9F96-E225F3EEB1A3}">
      <dgm:prSet/>
      <dgm:spPr/>
      <dgm:t>
        <a:bodyPr rtlCol="0"/>
        <a:lstStyle/>
        <a:p>
          <a:pPr rtl="0"/>
          <a:endParaRPr lang="pt-PT" noProof="0" dirty="0"/>
        </a:p>
      </dgm:t>
    </dgm:pt>
    <dgm:pt modelId="{AFC1A476-769A-4FDF-BFF2-B3AECD23FA59}">
      <dgm:prSet/>
      <dgm:spPr/>
      <dgm:t>
        <a:bodyPr rtlCol="0"/>
        <a:lstStyle/>
        <a:p>
          <a:pPr rtl="0"/>
          <a:r>
            <a:rPr lang="pt-PT" noProof="0" dirty="0">
              <a:solidFill>
                <a:srgbClr val="FF0000"/>
              </a:solidFill>
            </a:rPr>
            <a:t>PT 2030</a:t>
          </a:r>
        </a:p>
      </dgm:t>
    </dgm:pt>
    <dgm:pt modelId="{B1BE9323-7D43-479A-8059-F7436AB5B825}" type="parTrans" cxnId="{FF2C049B-DEA9-4F15-94E2-AD1A53394EB4}">
      <dgm:prSet/>
      <dgm:spPr/>
      <dgm:t>
        <a:bodyPr rtlCol="0"/>
        <a:lstStyle/>
        <a:p>
          <a:pPr rtl="0"/>
          <a:endParaRPr lang="pt-PT" noProof="0" dirty="0"/>
        </a:p>
      </dgm:t>
    </dgm:pt>
    <dgm:pt modelId="{CAFB53F6-AEA9-4CED-ACAD-C3D9D4B3BAFF}" type="sibTrans" cxnId="{FF2C049B-DEA9-4F15-94E2-AD1A53394EB4}">
      <dgm:prSet/>
      <dgm:spPr/>
      <dgm:t>
        <a:bodyPr rtlCol="0"/>
        <a:lstStyle/>
        <a:p>
          <a:pPr rtl="0"/>
          <a:endParaRPr lang="pt-PT" noProof="0" dirty="0"/>
        </a:p>
      </dgm:t>
    </dgm:pt>
    <dgm:pt modelId="{9898553F-ED9F-4ED5-A68C-5BCF3206843E}" type="pres">
      <dgm:prSet presAssocID="{FDE0E5D5-0EE8-4254-8E27-DA8756814816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26E77E8-CBD1-4A0D-BE5D-05C1797B2844}" type="pres">
      <dgm:prSet presAssocID="{D130958B-FBF2-4409-BF62-2070FD3EF2CB}" presName="composite1" presStyleCnt="0"/>
      <dgm:spPr/>
    </dgm:pt>
    <dgm:pt modelId="{B261DD21-E0C1-42B6-AC94-914A4D87A48D}" type="pres">
      <dgm:prSet presAssocID="{D130958B-FBF2-4409-BF62-2070FD3EF2CB}" presName="parent1" presStyleLbl="align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54242-D11C-43AA-B102-68814FB4D39A}" type="pres">
      <dgm:prSet presAssocID="{D130958B-FBF2-4409-BF62-2070FD3EF2CB}" presName="Childtext1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38E7E-DCCE-419A-80C7-A8948311AE69}" type="pres">
      <dgm:prSet presAssocID="{D130958B-FBF2-4409-BF62-2070FD3EF2CB}" presName="ConnectLine1" presStyleLbl="sibTrans1D1" presStyleIdx="0" presStyleCnt="3"/>
      <dgm:spPr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58801C7-A3B6-40DD-AE22-F64B625ABDA2}" type="pres">
      <dgm:prSet presAssocID="{D130958B-FBF2-4409-BF62-2070FD3EF2CB}" presName="ConnectLineEnd1" presStyleLbl="lnNode1" presStyleIdx="0" presStyleCnt="3"/>
      <dgm:spPr/>
    </dgm:pt>
    <dgm:pt modelId="{E0A56948-F108-4594-AA9E-414547F197F2}" type="pres">
      <dgm:prSet presAssocID="{D130958B-FBF2-4409-BF62-2070FD3EF2CB}" presName="EmptyPane1" presStyleCnt="0"/>
      <dgm:spPr/>
    </dgm:pt>
    <dgm:pt modelId="{74E2B631-F8B0-45DF-8779-E8E976A4E8DD}" type="pres">
      <dgm:prSet presAssocID="{A32C0954-D9E3-4BE6-BA03-3AECB9AB647A}" presName="spaceBetweenRectangles1" presStyleCnt="0"/>
      <dgm:spPr/>
    </dgm:pt>
    <dgm:pt modelId="{8F385E7C-4CF5-4383-9C31-8A1ADF899481}" type="pres">
      <dgm:prSet presAssocID="{BA8B7847-952B-40AE-B05B-1428403A5D73}" presName="composite1" presStyleCnt="0"/>
      <dgm:spPr/>
    </dgm:pt>
    <dgm:pt modelId="{928D62E6-29C6-4D5E-8236-4218D4663DF0}" type="pres">
      <dgm:prSet presAssocID="{BA8B7847-952B-40AE-B05B-1428403A5D73}" presName="parent1" presStyleLbl="align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0AFC5-2A73-42CB-84BE-A8E017ECC87D}" type="pres">
      <dgm:prSet presAssocID="{BA8B7847-952B-40AE-B05B-1428403A5D73}" presName="Childtext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FB894C-E3B6-420F-973E-12289D20CF9D}" type="pres">
      <dgm:prSet presAssocID="{BA8B7847-952B-40AE-B05B-1428403A5D73}" presName="ConnectLine1" presStyleLbl="sibTrans1D1" presStyleIdx="1" presStyleCnt="3"/>
      <dgm:spPr>
        <a:noFill/>
        <a:ln w="9525" cap="flat" cmpd="sng" algn="ctr">
          <a:solidFill>
            <a:schemeClr val="accent2">
              <a:hueOff val="1327892"/>
              <a:satOff val="4567"/>
              <a:lumOff val="-882"/>
              <a:alphaOff val="0"/>
            </a:schemeClr>
          </a:solidFill>
          <a:prstDash val="dash"/>
        </a:ln>
        <a:effectLst/>
      </dgm:spPr>
    </dgm:pt>
    <dgm:pt modelId="{DEEC814E-BA89-4075-8258-A90E8BEEFC05}" type="pres">
      <dgm:prSet presAssocID="{BA8B7847-952B-40AE-B05B-1428403A5D73}" presName="ConnectLineEnd1" presStyleLbl="lnNode1" presStyleIdx="1" presStyleCnt="3"/>
      <dgm:spPr/>
    </dgm:pt>
    <dgm:pt modelId="{1E7B800C-BCA3-410F-899B-5F5FBF287185}" type="pres">
      <dgm:prSet presAssocID="{BA8B7847-952B-40AE-B05B-1428403A5D73}" presName="EmptyPane1" presStyleCnt="0"/>
      <dgm:spPr/>
    </dgm:pt>
    <dgm:pt modelId="{1C600D5F-A444-47D6-9A0B-1F59508AF1C3}" type="pres">
      <dgm:prSet presAssocID="{41B295C3-F967-4B3E-BDC8-FB77D4058C8E}" presName="spaceBetweenRectangles1" presStyleCnt="0"/>
      <dgm:spPr/>
    </dgm:pt>
    <dgm:pt modelId="{64CDA4B0-46CE-4B41-9BC0-03131E7BF3ED}" type="pres">
      <dgm:prSet presAssocID="{6F33629D-6E86-4055-B560-4D1368E879FA}" presName="composite1" presStyleCnt="0"/>
      <dgm:spPr/>
    </dgm:pt>
    <dgm:pt modelId="{EF3B521D-180C-4EE9-9764-8939A4B361F6}" type="pres">
      <dgm:prSet presAssocID="{6F33629D-6E86-4055-B560-4D1368E879FA}" presName="parent1" presStyleLbl="align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9C97-E6E8-4219-8659-BA0D9218D130}" type="pres">
      <dgm:prSet presAssocID="{6F33629D-6E86-4055-B560-4D1368E879FA}" presName="Childtext1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73645-50D5-40B9-BB40-0415D3CDFC4C}" type="pres">
      <dgm:prSet presAssocID="{6F33629D-6E86-4055-B560-4D1368E879FA}" presName="ConnectLine1" presStyleLbl="sibTrans1D1" presStyleIdx="2" presStyleCnt="3"/>
      <dgm:spPr>
        <a:noFill/>
        <a:ln w="952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dash"/>
        </a:ln>
        <a:effectLst/>
      </dgm:spPr>
    </dgm:pt>
    <dgm:pt modelId="{21C72DDB-041E-424A-896D-1A3DA22F8372}" type="pres">
      <dgm:prSet presAssocID="{6F33629D-6E86-4055-B560-4D1368E879FA}" presName="ConnectLineEnd1" presStyleLbl="lnNode1" presStyleIdx="2" presStyleCnt="3"/>
      <dgm:spPr/>
    </dgm:pt>
    <dgm:pt modelId="{722C47DF-ABF8-4B74-A2AE-36A2770A5117}" type="pres">
      <dgm:prSet presAssocID="{6F33629D-6E86-4055-B560-4D1368E879FA}" presName="EmptyPane1" presStyleCnt="0"/>
      <dgm:spPr/>
    </dgm:pt>
  </dgm:ptLst>
  <dgm:cxnLst>
    <dgm:cxn modelId="{FF2C049B-DEA9-4F15-94E2-AD1A53394EB4}" srcId="{6F33629D-6E86-4055-B560-4D1368E879FA}" destId="{AFC1A476-769A-4FDF-BFF2-B3AECD23FA59}" srcOrd="0" destOrd="0" parTransId="{B1BE9323-7D43-479A-8059-F7436AB5B825}" sibTransId="{CAFB53F6-AEA9-4CED-ACAD-C3D9D4B3BAFF}"/>
    <dgm:cxn modelId="{99BB4718-BB0D-472E-A7A8-55FCE9C097E2}" srcId="{BA8B7847-952B-40AE-B05B-1428403A5D73}" destId="{A128E7FE-F456-4E59-80EF-3A1CCFCEC862}" srcOrd="0" destOrd="0" parTransId="{8FBD57D9-0E5F-4452-A138-B40FAE167158}" sibTransId="{55A375E4-45C1-449B-9673-F8217B96448B}"/>
    <dgm:cxn modelId="{B5F29796-39FC-409E-A2C4-E420C8C1EF68}" type="presOf" srcId="{BA8B7847-952B-40AE-B05B-1428403A5D73}" destId="{928D62E6-29C6-4D5E-8236-4218D4663DF0}" srcOrd="0" destOrd="0" presId="urn:microsoft.com/office/officeart/2016/7/layout/RoundedRectangleTimeline"/>
    <dgm:cxn modelId="{4EAD35E0-EACD-42CB-9957-5B48FBDEAD3D}" srcId="{D130958B-FBF2-4409-BF62-2070FD3EF2CB}" destId="{DF2526BB-4EEA-40F8-A8EA-A6D7F4151EBB}" srcOrd="0" destOrd="0" parTransId="{16F412D2-BB07-48AB-9C75-398A1F353A24}" sibTransId="{94B54A91-CEB3-4422-9994-0AD80E2A3FBA}"/>
    <dgm:cxn modelId="{D101B0BA-00FB-401C-AC7E-BBC331DFB532}" type="presOf" srcId="{6F33629D-6E86-4055-B560-4D1368E879FA}" destId="{EF3B521D-180C-4EE9-9764-8939A4B361F6}" srcOrd="0" destOrd="0" presId="urn:microsoft.com/office/officeart/2016/7/layout/RoundedRectangleTimeline"/>
    <dgm:cxn modelId="{906E6067-30DC-4C3F-A3DB-BBCD29033ECF}" type="presOf" srcId="{DF2526BB-4EEA-40F8-A8EA-A6D7F4151EBB}" destId="{FE954242-D11C-43AA-B102-68814FB4D39A}" srcOrd="0" destOrd="0" presId="urn:microsoft.com/office/officeart/2016/7/layout/RoundedRectangleTimeline"/>
    <dgm:cxn modelId="{42B8A665-C624-49F0-A0A5-D9D6C8B47E30}" type="presOf" srcId="{FDE0E5D5-0EE8-4254-8E27-DA8756814816}" destId="{9898553F-ED9F-4ED5-A68C-5BCF3206843E}" srcOrd="0" destOrd="0" presId="urn:microsoft.com/office/officeart/2016/7/layout/RoundedRectangleTimeline"/>
    <dgm:cxn modelId="{B069FFBF-2F24-44A1-8B23-C9C4B56CECBA}" type="presOf" srcId="{A128E7FE-F456-4E59-80EF-3A1CCFCEC862}" destId="{FD20AFC5-2A73-42CB-84BE-A8E017ECC87D}" srcOrd="0" destOrd="0" presId="urn:microsoft.com/office/officeart/2016/7/layout/RoundedRectangleTimeline"/>
    <dgm:cxn modelId="{C9BE25DB-5F9B-42DF-978C-E74C6B79ADB9}" srcId="{FDE0E5D5-0EE8-4254-8E27-DA8756814816}" destId="{D130958B-FBF2-4409-BF62-2070FD3EF2CB}" srcOrd="0" destOrd="0" parTransId="{F0548967-25A0-4BDA-98E5-5FD2EE882B0D}" sibTransId="{A32C0954-D9E3-4BE6-BA03-3AECB9AB647A}"/>
    <dgm:cxn modelId="{4D6FD672-925A-4A64-9F96-E225F3EEB1A3}" srcId="{FDE0E5D5-0EE8-4254-8E27-DA8756814816}" destId="{6F33629D-6E86-4055-B560-4D1368E879FA}" srcOrd="2" destOrd="0" parTransId="{08F3C943-B4F5-4E33-AD4B-FB5A154F3C4D}" sibTransId="{AB7EAE83-DD42-470D-AAB0-4D1D50F63409}"/>
    <dgm:cxn modelId="{504A1C57-962A-4C45-B4F0-446FC12986F0}" type="presOf" srcId="{AFC1A476-769A-4FDF-BFF2-B3AECD23FA59}" destId="{207C9C97-E6E8-4219-8659-BA0D9218D130}" srcOrd="0" destOrd="0" presId="urn:microsoft.com/office/officeart/2016/7/layout/RoundedRectangleTimeline"/>
    <dgm:cxn modelId="{523EA585-AD2C-4F90-907C-747ACD64CFAA}" type="presOf" srcId="{D130958B-FBF2-4409-BF62-2070FD3EF2CB}" destId="{B261DD21-E0C1-42B6-AC94-914A4D87A48D}" srcOrd="0" destOrd="0" presId="urn:microsoft.com/office/officeart/2016/7/layout/RoundedRectangleTimeline"/>
    <dgm:cxn modelId="{35767B43-1B1E-40B3-B4B1-C6CD3954748D}" srcId="{FDE0E5D5-0EE8-4254-8E27-DA8756814816}" destId="{BA8B7847-952B-40AE-B05B-1428403A5D73}" srcOrd="1" destOrd="0" parTransId="{A2A411F3-01C6-4917-A3B5-251D17C7DAE3}" sibTransId="{41B295C3-F967-4B3E-BDC8-FB77D4058C8E}"/>
    <dgm:cxn modelId="{D3B18C33-5769-45BD-B6AB-E429C9FF302C}" type="presParOf" srcId="{9898553F-ED9F-4ED5-A68C-5BCF3206843E}" destId="{626E77E8-CBD1-4A0D-BE5D-05C1797B2844}" srcOrd="0" destOrd="0" presId="urn:microsoft.com/office/officeart/2016/7/layout/RoundedRectangleTimeline"/>
    <dgm:cxn modelId="{F524B3B4-2AAD-494F-9548-4CF687F7F1F5}" type="presParOf" srcId="{626E77E8-CBD1-4A0D-BE5D-05C1797B2844}" destId="{B261DD21-E0C1-42B6-AC94-914A4D87A48D}" srcOrd="0" destOrd="0" presId="urn:microsoft.com/office/officeart/2016/7/layout/RoundedRectangleTimeline"/>
    <dgm:cxn modelId="{5918BF59-CCCD-4839-B77C-EC927F21CC0E}" type="presParOf" srcId="{626E77E8-CBD1-4A0D-BE5D-05C1797B2844}" destId="{FE954242-D11C-43AA-B102-68814FB4D39A}" srcOrd="1" destOrd="0" presId="urn:microsoft.com/office/officeart/2016/7/layout/RoundedRectangleTimeline"/>
    <dgm:cxn modelId="{E2986599-A97E-4D36-B588-17330E6DC9E7}" type="presParOf" srcId="{626E77E8-CBD1-4A0D-BE5D-05C1797B2844}" destId="{57938E7E-DCCE-419A-80C7-A8948311AE69}" srcOrd="2" destOrd="0" presId="urn:microsoft.com/office/officeart/2016/7/layout/RoundedRectangleTimeline"/>
    <dgm:cxn modelId="{0C83FFF0-BED6-4245-8281-34B67DA3416E}" type="presParOf" srcId="{626E77E8-CBD1-4A0D-BE5D-05C1797B2844}" destId="{158801C7-A3B6-40DD-AE22-F64B625ABDA2}" srcOrd="3" destOrd="0" presId="urn:microsoft.com/office/officeart/2016/7/layout/RoundedRectangleTimeline"/>
    <dgm:cxn modelId="{C261480A-1F9F-49DF-B051-2EE88F62B633}" type="presParOf" srcId="{626E77E8-CBD1-4A0D-BE5D-05C1797B2844}" destId="{E0A56948-F108-4594-AA9E-414547F197F2}" srcOrd="4" destOrd="0" presId="urn:microsoft.com/office/officeart/2016/7/layout/RoundedRectangleTimeline"/>
    <dgm:cxn modelId="{54D4CE18-90B3-4C07-9101-E725A796CCC7}" type="presParOf" srcId="{9898553F-ED9F-4ED5-A68C-5BCF3206843E}" destId="{74E2B631-F8B0-45DF-8779-E8E976A4E8DD}" srcOrd="1" destOrd="0" presId="urn:microsoft.com/office/officeart/2016/7/layout/RoundedRectangleTimeline"/>
    <dgm:cxn modelId="{494326E2-DFCB-4805-A8D2-D75A9E05BCED}" type="presParOf" srcId="{9898553F-ED9F-4ED5-A68C-5BCF3206843E}" destId="{8F385E7C-4CF5-4383-9C31-8A1ADF899481}" srcOrd="2" destOrd="0" presId="urn:microsoft.com/office/officeart/2016/7/layout/RoundedRectangleTimeline"/>
    <dgm:cxn modelId="{6B441584-4E24-40F7-AD3B-298D3E07341D}" type="presParOf" srcId="{8F385E7C-4CF5-4383-9C31-8A1ADF899481}" destId="{928D62E6-29C6-4D5E-8236-4218D4663DF0}" srcOrd="0" destOrd="0" presId="urn:microsoft.com/office/officeart/2016/7/layout/RoundedRectangleTimeline"/>
    <dgm:cxn modelId="{D7AB99E9-40E9-4846-99E5-40E43E68C216}" type="presParOf" srcId="{8F385E7C-4CF5-4383-9C31-8A1ADF899481}" destId="{FD20AFC5-2A73-42CB-84BE-A8E017ECC87D}" srcOrd="1" destOrd="0" presId="urn:microsoft.com/office/officeart/2016/7/layout/RoundedRectangleTimeline"/>
    <dgm:cxn modelId="{4C1F02BB-7FB3-46FD-8924-68BD4756ADF5}" type="presParOf" srcId="{8F385E7C-4CF5-4383-9C31-8A1ADF899481}" destId="{D6FB894C-E3B6-420F-973E-12289D20CF9D}" srcOrd="2" destOrd="0" presId="urn:microsoft.com/office/officeart/2016/7/layout/RoundedRectangleTimeline"/>
    <dgm:cxn modelId="{A153101C-7B02-4280-8260-4A0C9E027F09}" type="presParOf" srcId="{8F385E7C-4CF5-4383-9C31-8A1ADF899481}" destId="{DEEC814E-BA89-4075-8258-A90E8BEEFC05}" srcOrd="3" destOrd="0" presId="urn:microsoft.com/office/officeart/2016/7/layout/RoundedRectangleTimeline"/>
    <dgm:cxn modelId="{35095E83-D8A6-4327-BCB8-CDC253696016}" type="presParOf" srcId="{8F385E7C-4CF5-4383-9C31-8A1ADF899481}" destId="{1E7B800C-BCA3-410F-899B-5F5FBF287185}" srcOrd="4" destOrd="0" presId="urn:microsoft.com/office/officeart/2016/7/layout/RoundedRectangleTimeline"/>
    <dgm:cxn modelId="{4D17487A-D5DF-452E-AE38-D96A24C381B2}" type="presParOf" srcId="{9898553F-ED9F-4ED5-A68C-5BCF3206843E}" destId="{1C600D5F-A444-47D6-9A0B-1F59508AF1C3}" srcOrd="3" destOrd="0" presId="urn:microsoft.com/office/officeart/2016/7/layout/RoundedRectangleTimeline"/>
    <dgm:cxn modelId="{0BDB84F7-2EC2-4E7D-BE87-C55EAB7E711E}" type="presParOf" srcId="{9898553F-ED9F-4ED5-A68C-5BCF3206843E}" destId="{64CDA4B0-46CE-4B41-9BC0-03131E7BF3ED}" srcOrd="4" destOrd="0" presId="urn:microsoft.com/office/officeart/2016/7/layout/RoundedRectangleTimeline"/>
    <dgm:cxn modelId="{C4A55923-D61C-4152-8889-D997EE85E5A3}" type="presParOf" srcId="{64CDA4B0-46CE-4B41-9BC0-03131E7BF3ED}" destId="{EF3B521D-180C-4EE9-9764-8939A4B361F6}" srcOrd="0" destOrd="0" presId="urn:microsoft.com/office/officeart/2016/7/layout/RoundedRectangleTimeline"/>
    <dgm:cxn modelId="{C7097E64-D307-433A-A220-0BAE6558A87E}" type="presParOf" srcId="{64CDA4B0-46CE-4B41-9BC0-03131E7BF3ED}" destId="{207C9C97-E6E8-4219-8659-BA0D9218D130}" srcOrd="1" destOrd="0" presId="urn:microsoft.com/office/officeart/2016/7/layout/RoundedRectangleTimeline"/>
    <dgm:cxn modelId="{9B79B1C2-3FC0-4426-B2B7-5CACBBE45F40}" type="presParOf" srcId="{64CDA4B0-46CE-4B41-9BC0-03131E7BF3ED}" destId="{7A073645-50D5-40B9-BB40-0415D3CDFC4C}" srcOrd="2" destOrd="0" presId="urn:microsoft.com/office/officeart/2016/7/layout/RoundedRectangleTimeline"/>
    <dgm:cxn modelId="{1F5A254B-D750-47A8-9054-103A768CA37B}" type="presParOf" srcId="{64CDA4B0-46CE-4B41-9BC0-03131E7BF3ED}" destId="{21C72DDB-041E-424A-896D-1A3DA22F8372}" srcOrd="3" destOrd="0" presId="urn:microsoft.com/office/officeart/2016/7/layout/RoundedRectangleTimeline"/>
    <dgm:cxn modelId="{6C8D8A91-DDE2-40A0-972D-D98322C20E45}" type="presParOf" srcId="{64CDA4B0-46CE-4B41-9BC0-03131E7BF3ED}" destId="{722C47DF-ABF8-4B74-A2AE-36A2770A5117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1DD21-E0C1-42B6-AC94-914A4D87A48D}">
      <dsp:nvSpPr>
        <dsp:cNvPr id="0" name=""/>
        <dsp:cNvSpPr/>
      </dsp:nvSpPr>
      <dsp:spPr>
        <a:xfrm rot="16200000">
          <a:off x="1642489" y="599249"/>
          <a:ext cx="336683" cy="2168334"/>
        </a:xfrm>
        <a:prstGeom prst="round2Same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/>
            <a:t>QFP 2007-2013</a:t>
          </a:r>
        </a:p>
      </dsp:txBody>
      <dsp:txXfrm rot="5400000">
        <a:off x="743100" y="1531510"/>
        <a:ext cx="2151898" cy="303811"/>
      </dsp:txXfrm>
    </dsp:sp>
    <dsp:sp modelId="{FE954242-D11C-43AA-B102-68814FB4D39A}">
      <dsp:nvSpPr>
        <dsp:cNvPr id="0" name=""/>
        <dsp:cNvSpPr/>
      </dsp:nvSpPr>
      <dsp:spPr>
        <a:xfrm>
          <a:off x="3885" y="0"/>
          <a:ext cx="3613890" cy="11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83820" numCol="1" spcCol="1270" rtlCol="0" anchor="b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>
              <a:solidFill>
                <a:srgbClr val="FF0000"/>
              </a:solidFill>
            </a:rPr>
            <a:t>QREN</a:t>
          </a:r>
        </a:p>
      </dsp:txBody>
      <dsp:txXfrm>
        <a:off x="3885" y="0"/>
        <a:ext cx="3613890" cy="1178391"/>
      </dsp:txXfrm>
    </dsp:sp>
    <dsp:sp modelId="{57938E7E-DCCE-419A-80C7-A8948311AE69}">
      <dsp:nvSpPr>
        <dsp:cNvPr id="0" name=""/>
        <dsp:cNvSpPr/>
      </dsp:nvSpPr>
      <dsp:spPr>
        <a:xfrm>
          <a:off x="1810831" y="1245728"/>
          <a:ext cx="0" cy="269346"/>
        </a:xfrm>
        <a:prstGeom prst="line">
          <a:avLst/>
        </a:pr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8801C7-A3B6-40DD-AE22-F64B625ABDA2}">
      <dsp:nvSpPr>
        <dsp:cNvPr id="0" name=""/>
        <dsp:cNvSpPr/>
      </dsp:nvSpPr>
      <dsp:spPr>
        <a:xfrm>
          <a:off x="1777162" y="1178391"/>
          <a:ext cx="67336" cy="673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8D62E6-29C6-4D5E-8236-4218D4663DF0}">
      <dsp:nvSpPr>
        <dsp:cNvPr id="0" name=""/>
        <dsp:cNvSpPr/>
      </dsp:nvSpPr>
      <dsp:spPr>
        <a:xfrm>
          <a:off x="2894998" y="1515075"/>
          <a:ext cx="2168334" cy="336683"/>
        </a:xfrm>
        <a:prstGeom prst="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accent2">
              <a:hueOff val="1327892"/>
              <a:satOff val="4567"/>
              <a:lumOff val="-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/>
            <a:t>QFP 2014-2020</a:t>
          </a:r>
        </a:p>
      </dsp:txBody>
      <dsp:txXfrm>
        <a:off x="2894998" y="1515075"/>
        <a:ext cx="2168334" cy="336683"/>
      </dsp:txXfrm>
    </dsp:sp>
    <dsp:sp modelId="{FD20AFC5-2A73-42CB-84BE-A8E017ECC87D}">
      <dsp:nvSpPr>
        <dsp:cNvPr id="0" name=""/>
        <dsp:cNvSpPr/>
      </dsp:nvSpPr>
      <dsp:spPr>
        <a:xfrm>
          <a:off x="2172220" y="2188442"/>
          <a:ext cx="3613890" cy="11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3820" rIns="0" bIns="0" numCol="1" spcCol="1270" rtlCol="0" anchor="t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>
              <a:solidFill>
                <a:srgbClr val="FF0000"/>
              </a:solidFill>
            </a:rPr>
            <a:t>PT 2020</a:t>
          </a:r>
        </a:p>
      </dsp:txBody>
      <dsp:txXfrm>
        <a:off x="2172220" y="2188442"/>
        <a:ext cx="3613890" cy="1178391"/>
      </dsp:txXfrm>
    </dsp:sp>
    <dsp:sp modelId="{D6FB894C-E3B6-420F-973E-12289D20CF9D}">
      <dsp:nvSpPr>
        <dsp:cNvPr id="0" name=""/>
        <dsp:cNvSpPr/>
      </dsp:nvSpPr>
      <dsp:spPr>
        <a:xfrm>
          <a:off x="3979165" y="1851758"/>
          <a:ext cx="0" cy="269346"/>
        </a:xfrm>
        <a:prstGeom prst="line">
          <a:avLst/>
        </a:prstGeom>
        <a:noFill/>
        <a:ln w="9525" cap="flat" cmpd="sng" algn="ctr">
          <a:solidFill>
            <a:schemeClr val="accent2">
              <a:hueOff val="1327892"/>
              <a:satOff val="4567"/>
              <a:lumOff val="-882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C814E-BA89-4075-8258-A90E8BEEFC05}">
      <dsp:nvSpPr>
        <dsp:cNvPr id="0" name=""/>
        <dsp:cNvSpPr/>
      </dsp:nvSpPr>
      <dsp:spPr>
        <a:xfrm>
          <a:off x="3945497" y="2121105"/>
          <a:ext cx="67336" cy="67336"/>
        </a:xfrm>
        <a:prstGeom prst="ellipse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3B521D-180C-4EE9-9764-8939A4B361F6}">
      <dsp:nvSpPr>
        <dsp:cNvPr id="0" name=""/>
        <dsp:cNvSpPr/>
      </dsp:nvSpPr>
      <dsp:spPr>
        <a:xfrm rot="5400000">
          <a:off x="5979158" y="599249"/>
          <a:ext cx="336683" cy="2168334"/>
        </a:xfrm>
        <a:prstGeom prst="round2Same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/>
            <a:t>QFP 2021-2027</a:t>
          </a:r>
        </a:p>
      </dsp:txBody>
      <dsp:txXfrm rot="-5400000">
        <a:off x="5063333" y="1531510"/>
        <a:ext cx="2151898" cy="303811"/>
      </dsp:txXfrm>
    </dsp:sp>
    <dsp:sp modelId="{207C9C97-E6E8-4219-8659-BA0D9218D130}">
      <dsp:nvSpPr>
        <dsp:cNvPr id="0" name=""/>
        <dsp:cNvSpPr/>
      </dsp:nvSpPr>
      <dsp:spPr>
        <a:xfrm>
          <a:off x="4340554" y="0"/>
          <a:ext cx="3613890" cy="11783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83820" numCol="1" spcCol="1270" rtlCol="0" anchor="b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100" kern="1200" noProof="0" dirty="0">
              <a:solidFill>
                <a:srgbClr val="FF0000"/>
              </a:solidFill>
            </a:rPr>
            <a:t>PT 2030</a:t>
          </a:r>
        </a:p>
      </dsp:txBody>
      <dsp:txXfrm>
        <a:off x="4340554" y="0"/>
        <a:ext cx="3613890" cy="1178391"/>
      </dsp:txXfrm>
    </dsp:sp>
    <dsp:sp modelId="{7A073645-50D5-40B9-BB40-0415D3CDFC4C}">
      <dsp:nvSpPr>
        <dsp:cNvPr id="0" name=""/>
        <dsp:cNvSpPr/>
      </dsp:nvSpPr>
      <dsp:spPr>
        <a:xfrm>
          <a:off x="6147499" y="1245728"/>
          <a:ext cx="0" cy="269346"/>
        </a:xfrm>
        <a:prstGeom prst="line">
          <a:avLst/>
        </a:prstGeom>
        <a:noFill/>
        <a:ln w="952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72DDB-041E-424A-896D-1A3DA22F8372}">
      <dsp:nvSpPr>
        <dsp:cNvPr id="0" name=""/>
        <dsp:cNvSpPr/>
      </dsp:nvSpPr>
      <dsp:spPr>
        <a:xfrm>
          <a:off x="6113831" y="1178391"/>
          <a:ext cx="67336" cy="67336"/>
        </a:xfrm>
        <a:prstGeom prst="ellips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Linha Cronológica Retangular com Cantos Arredondados"/>
  <dgm:desc val="Utilizar para mostrar uma lista de eventos por ordem cronológica. Uma caixa invisível contém a descrição e a data é apresentada em retângulos, exceto para o primeiro e o último nó nos quais os cantos do retângulo são arredondados. Pode apresentar um grande volume de texto com um longo formato de data descritiv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 xmlns="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 xmlns="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0.68055</cdr:x>
      <cdr:y>0.20445</cdr:y>
    </cdr:from>
    <cdr:to>
      <cdr:x>0.96653</cdr:x>
      <cdr:y>0.30895</cdr:y>
    </cdr:to>
    <cdr:sp macro="" textlink="">
      <cdr:nvSpPr>
        <cdr:cNvPr id="2" name="TextBox 43">
          <a:extLst xmlns:a="http://schemas.openxmlformats.org/drawingml/2006/main">
            <a:ext uri="{FF2B5EF4-FFF2-40B4-BE49-F238E27FC236}">
              <a16:creationId xmlns:a16="http://schemas.microsoft.com/office/drawing/2014/main" id="{7A6255D1-1465-4A1D-A51F-72408BB74B3C}"/>
            </a:ext>
          </a:extLst>
        </cdr:cNvPr>
        <cdr:cNvSpPr txBox="1"/>
      </cdr:nvSpPr>
      <cdr:spPr>
        <a:xfrm xmlns:a="http://schemas.openxmlformats.org/drawingml/2006/main">
          <a:off x="2029449" y="433025"/>
          <a:ext cx="852808" cy="221337"/>
        </a:xfrm>
        <a:prstGeom xmlns:a="http://schemas.openxmlformats.org/drawingml/2006/main" prst="roundRect">
          <a:avLst/>
        </a:prstGeom>
        <a:solidFill xmlns:a="http://schemas.openxmlformats.org/drawingml/2006/main">
          <a:srgbClr val="559C37">
            <a:alpha val="30196"/>
          </a:srgbClr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Alentejo Litoral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0.64957</cdr:x>
      <cdr:y>0.17679</cdr:y>
    </cdr:from>
    <cdr:to>
      <cdr:x>0.91634</cdr:x>
      <cdr:y>0.28129</cdr:y>
    </cdr:to>
    <cdr:sp macro="" textlink="">
      <cdr:nvSpPr>
        <cdr:cNvPr id="2" name="TextBox 43">
          <a:extLst xmlns:a="http://schemas.openxmlformats.org/drawingml/2006/main">
            <a:ext uri="{FF2B5EF4-FFF2-40B4-BE49-F238E27FC236}">
              <a16:creationId xmlns:a16="http://schemas.microsoft.com/office/drawing/2014/main" id="{5835C127-2AD7-4693-A657-490330F854F7}"/>
            </a:ext>
          </a:extLst>
        </cdr:cNvPr>
        <cdr:cNvSpPr txBox="1"/>
      </cdr:nvSpPr>
      <cdr:spPr>
        <a:xfrm xmlns:a="http://schemas.openxmlformats.org/drawingml/2006/main">
          <a:off x="2076618" y="374436"/>
          <a:ext cx="852808" cy="221337"/>
        </a:xfrm>
        <a:prstGeom xmlns:a="http://schemas.openxmlformats.org/drawingml/2006/main" prst="roundRect">
          <a:avLst/>
        </a:prstGeom>
        <a:solidFill xmlns:a="http://schemas.openxmlformats.org/drawingml/2006/main">
          <a:srgbClr val="B49C35">
            <a:alpha val="30196"/>
          </a:srgbClr>
        </a:solidFill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 rtl="0">
            <a:defRPr lang="pt-pt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pt-PT" sz="700" dirty="0">
              <a:solidFill>
                <a:schemeClr val="bg1"/>
              </a:solidFill>
              <a:latin typeface="Leelawadee" panose="020B0502040204020203" pitchFamily="34" charset="-34"/>
              <a:cs typeface="Leelawadee" panose="020B0502040204020203" pitchFamily="34" charset="-34"/>
            </a:rPr>
            <a:t>Oeste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D2B8B7-9309-4A6D-A9CC-95143BFB92B0}" type="datetime1">
              <a:rPr lang="pt-PT" smtClean="0"/>
              <a:t>17-08-2021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371D633-9DD7-49CB-ADF7-75325D4C4636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6074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BF2847-2A9F-4140-AA1B-FA63C5E62115}" type="datetime1">
              <a:rPr lang="pt-PT" smtClean="0"/>
              <a:pPr/>
              <a:t>17-08-2021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C0D42F3-CDD5-4B19-B3DB-7C5223465AF0}" type="slidenum">
              <a:rPr lang="pt-PT" noProof="0" smtClean="0"/>
              <a:t>‹#›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81058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C0D42F3-CDD5-4B19-B3DB-7C5223465AF0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36972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Os valores de financiamento apresentados por ano correspondem à data de início das operações PIICIE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Em 2017 e 2018 o cofinanciamento em operações PIICIE foi substancialmente superior aos restantes anos de análise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Em 2017 o destaque vai para o Centro (nos PIICIE intermunicipais, únicas operações aprovadas) e em 2018 para o Norte (que representa uma aposta nos PIICIE municipais, 21 785 752,10</a:t>
            </a:r>
            <a:r>
              <a:rPr lang="pt-PT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€ do total de financiamento aprovado em 2018) 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12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609400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regiões NUTSIII como mais operações em n.º não são necessariamente aquelas com mais financiamento alocado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As duas NUTSIII que mais se destacam são as Comunidades Intermunicipais do Tâmega e Sousa (Norte) e da Região de Coimbra (Centro)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Seguem-se as Comunidades Intermunicipais do Ave (Norte), Viseu Dão Lafões, Médio Tejo e Oeste (Centro) e Lezíria do Tejo (Alentejo)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13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388244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O cofinanciamento em operações PIICIE intermunicipais em 2017 foi aproximadamente o dobro face aos anos de 2016 e 2018, e muito superior quando comparado com o de 2019 e 2020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O destaque vai para a região Centro, pois como foi já referido, apenas compreende operações PIICIE intermunicipais</a:t>
            </a: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14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727302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/>
              <a:t>Cada operação PIICIE poderá não corresponder a um projeto diferente, depreendendo-se assim que a um maior n.º de operações não está necessariamente associado um n.º maior de projetos diferentes e que mais do que uma operação pode ser mobilizada para o mesmo projeto (numa fase posterior dos trabalhos, vamos precisar de aferir isto)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No mapa geral, destacam-se 3 municípios com fundos aprovados em operações municipais com valores acima de 1 154 415,22€ - 2 na região Norte (Vila Nova de Gaia com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1 538 102,74</a:t>
            </a:r>
            <a:r>
              <a:rPr lang="pt-PT" dirty="0"/>
              <a:t>€ e Chaves com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1 306 605,97</a:t>
            </a:r>
            <a:r>
              <a:rPr lang="pt-PT" dirty="0"/>
              <a:t>€) e 1 na Área Metropolitana de Lisboa (o município de Lisboa com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1 477 304,06</a:t>
            </a:r>
            <a:r>
              <a:rPr lang="pt-PT" dirty="0"/>
              <a:t>€)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Nos gráficos complementares, aparecem representados os municípios cujos fundos aprovados somam mais de 750 000, 00€ (contabilizando todos os anos de início das operações)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/>
              <a:t>Destaca-se, também, o facto dos municípios da Comunidade Intermunicipal do Tâmega e Sousa não terem operações PIICIE municipais aprovadas (única NUTSIII da região Norte em que tal sucede)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15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562620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Em 2016 não foram aprovadas operações PIICIE municipais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Ainda que possa constituir a regra, um maior n.º de municípios com operações aprovadas não reflete necessariamente um valor cofinanciado mais elevado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b="0" dirty="0">
                <a:solidFill>
                  <a:srgbClr val="FF9933"/>
                </a:solidFill>
              </a:rPr>
              <a:t>Todavia, 2018, seguido de 2017, são os anos que reúnem valores de cofinanciamento mais elevados, estando estes resultados certamente associados ao n.º total de municípios com operações aprovadas – 70 e 48 respetivamente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16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796488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17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234375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C0D42F3-CDD5-4B19-B3DB-7C5223465AF0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1007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Para contextualização, falar das 4 categorias de regiões no QREN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dirty="0"/>
              <a:t>Focar no QFP 2014-2020, mas explorar caminho para o QFP 2021-2027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4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73845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o porquê de nos centramos nas operações dos PO Regionais – uma vez que é lá que tem enquadramento a PI 10.1, a introduzir no slide seguinte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Confirmar os valores dos financiamentos totais do POCH e dos PO Regionais, dão-me % diferentes (72,65% e 27,35%, respetivamente)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 assumi os 27,35% em que as % face ao total do financiamento (POCH(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3 489 568 480,86€)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PO R(</a:t>
            </a:r>
            <a:r>
              <a:rPr lang="pt-PT" sz="1200" dirty="0"/>
              <a:t>1 313 514 900,55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€)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4 803 083 381,41€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são as seguintes: 5,1 + 5,6 + 1,1 + 3,7 + 11,8 + 0,1(PI 9.1)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≈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27,35%</a:t>
            </a: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6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454106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o porquê de nos centramos nas operações dos PO Regionais – dentro da PI 10.1 estão os “PIICIE”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Partindo dos valores aferidos anteriormente, assumi as seguintes % face ao financiamento de todos os PO R (=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1 313 514 900,55 €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18,5 + 20,5 + 3,9 + 13,5 + 43,3 + 0,4(PI 9.1) 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≈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100,0%</a:t>
            </a:r>
            <a:endParaRPr lang="pt-PT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7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050875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Explicar o porquê de nos centramos nas operações dos PO Regionais do Continente – descentralização de competências mais avançada na educação? regiões ultraperiféricas? possíveis relações com os indicadores de sucesso?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diferentes operações PIICIE devem ambicionar contribuir para a prossecução de diferentes objetivos, indicadores e metas: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i) gerais, definidos no âmbito da PI respetiva em cada um dos PO Regionais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ii) específicos, de acordo com o propósito de cada operação definida em sede de candidatura, atendendo, naturalmente às particularidades socioeducativas locais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Seguindo o raciocínio anterior, assumi 23% para a PI 10.1 face ao total do financiamento dos PO R apenas do Continente (= </a:t>
            </a:r>
            <a:r>
              <a:rPr lang="pt-P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1 036 381 092,57 €</a:t>
            </a: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funcionando esta % como um valor médio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Peso das operações PIICIE face ao financiamento total dos PO Regionais do Continente: </a:t>
            </a:r>
            <a:r>
              <a:rPr lang="pt-PT" dirty="0"/>
              <a:t>99 392 404,70€ / 1 036 381 092,57€ = </a:t>
            </a:r>
            <a:r>
              <a:rPr lang="pt-PT" sz="800" dirty="0"/>
              <a:t>9,6%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Peso das operações PIICIE face ao financiamento total da PI 10.1 nos PO Regionais do Continente: </a:t>
            </a:r>
            <a:r>
              <a:rPr lang="pt-PT" sz="800" dirty="0"/>
              <a:t>99 392 404,70€ / 238 091 602,21€ = 41,7</a:t>
            </a:r>
            <a:r>
              <a:rPr lang="pt-PT" sz="300" dirty="0"/>
              <a:t>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análise breve, destacam-se os fundos aprovados no âmbito da PI 10.1 no PO Regional do Alentejo, seguido do PO Regional do Norte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PO Regional do Algarve não se verificam operações no âmbito dos PIICIE - algumas operações similares possivelmente estarão enquadradas noutra PI?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Explorar os eventuais motivos para o Algarve não ter quaisquer operações PIICIE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8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2883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dirty="0"/>
              <a:t>Segundo as t</a:t>
            </a:r>
            <a:r>
              <a:rPr lang="pt-PT" dirty="0"/>
              <a:t>axas de transição e conclusão (que traduzem a </a:t>
            </a:r>
            <a:r>
              <a:rPr lang="pt-PT" sz="1200" dirty="0"/>
              <a:t>taxa de alunos que passam de ano e a taxa de alunos que concluem cada um dos ciclos), os valores por região mostram um aumento dos níveis de </a:t>
            </a:r>
            <a:r>
              <a:rPr lang="pt-PT" sz="1200" b="0" dirty="0"/>
              <a:t>sucesso ao longo dos anos, sendo estes mais elevados no ensino básico face ao ensino secundário, como seria expectável dada a evolução gradual da escolaridade obrigatória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/>
              <a:t>De forma lógica, seguindo o raciocínio inverso, as taxas de retenção e desistência (que traduzem a taxa de alunos que não podem transitar para o ano de escolaridade seguinte) têm vindo a diminuir ao longo dos anos letivos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b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A região Norte e Centro do país registam os valores mais elevados de transições e conclusões em ambos os níveis de ensino, sendo que no ensino secundário o Alentejo assume a terceira posição, ficando a AML e o Algarve uns pontos percentuais abaixo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A regiões NUTSII da AML e do Algarve assumem iguais valores para as NUTSIII uma vez que apenas integram, cada, a respetiva unidade estatística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Os valores apresentados, como traduzem taxas agregadas, podem camuflar alguns fenómenos decorrentes de diferenças que se verifiquem ao nível dos diferentes ciclos de estudo e das modalidade de formação (e.g. diferentes níveis de retenção no ensino científico-humanístico e no ensino tecnológico e profissional)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Essa análise mais fina será feita em fases posteriores dos trabalhos, assumindo-se esta como ponto de partida para a determinação da relação entre i) os valores base dos níveis de sucesso por região e ii) as medidas adotadas pelos agentes (particularmente as operações PIICIE) visando o aumento desses mesmos níveis</a:t>
            </a:r>
            <a:endParaRPr lang="pt-PT" sz="1100" b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9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411033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As NUTSIII destacadas são aquelas que apresentaram taxas de retenção e desistência mais elevadas para o ano letivo de 2019/20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Importa salientar que o último ano letivo de análise foi um ano atípico, devido à pandemia COVID 19, pelo que a análise destes valores carece de um maior detalhe no futuro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Em fases posteriores dos trabalhos, será também desenvolvida a análise dos níveis de sucesso por município, embora se possa avançar já com algumas mensagens (…)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10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3566403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operações PIICIE podem compreendem diferentes projetos, que, de forma generalizada, podem ser i) instrumentos-tipo incluindo um plano de ação com eixos, objetivos e metas definidas ou ii) projetos ou iniciativas versando sobre diferentes áreas temáticas mobilizadas no combate ao insucesso – para estes últimos procurar-se-á fazer uma tipificação para uma amostra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operações municipais são desenvolvidas em articulação com a operação PIICIE intermunicipal, quando esta existe. É o caso dos PIICIE enquadrados pelo PO Norte e pelo PO Alentejo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PO Centro tem apenas PIICIE intermunicipais e o PO Lisboa PIICIE municipais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PIICIE são cofinanciados pelo FSE, de acordo com a taxa máxima de cofinanciamento estabelecida para cada região (confirmar se os valores para o FSE seguem a regra geral)</a:t>
            </a:r>
          </a:p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C0D42F3-CDD5-4B19-B3DB-7C5223465AF0}" type="slidenum">
              <a:rPr lang="pt-PT" noProof="0" smtClean="0"/>
              <a:t>11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1243958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tângulo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rtlCol="0" anchor="t">
            <a:normAutofit/>
          </a:bodyPr>
          <a:lstStyle>
            <a:lvl1pPr algn="r">
              <a:defRPr sz="600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rtlCol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19032-AEF4-4410-9AC8-1A2C8B0DDACE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Ins="45720"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  <p:sp>
        <p:nvSpPr>
          <p:cNvPr id="13" name="Caixa De Texto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24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24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tângulo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F9D5A6-9DFD-468E-9C18-3075278D053C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tângulo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Caixa De Texto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51522F-562A-49E7-AB9D-F95CEEF8561E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tângulo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 anchor="ctr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503E10-92C2-4837-BEFF-57ABA79B24F4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  <p:sp>
        <p:nvSpPr>
          <p:cNvPr id="7" name="Caixa De Texto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tângulo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Caixa de texto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rtlCol="0" anchor="t">
            <a:normAutofit/>
          </a:bodyPr>
          <a:lstStyle>
            <a:lvl1pPr algn="r"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2773968" y="2268786"/>
            <a:ext cx="7791931" cy="878468"/>
          </a:xfrm>
        </p:spPr>
        <p:txBody>
          <a:bodyPr tIns="0" rtlCol="0" anchor="b">
            <a:normAutofit/>
          </a:bodyPr>
          <a:lstStyle>
            <a:lvl1pPr marL="0" indent="0" algn="r" rtl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AE24D-6F6F-449D-B870-47DD1DEB7FC4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tângulo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90136-C136-4A3D-AC49-80E6731E87CE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tângulo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Caixa De Texto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2609285" y="2851331"/>
            <a:ext cx="3893623" cy="307143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 rtlCol="0"/>
          <a:lstStyle/>
          <a:p>
            <a:pPr lvl="0" rtl="0"/>
            <a:r>
              <a:rPr lang="pt-PT" noProof="0"/>
              <a:t>Editar os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5B2047-E49F-4F7D-9380-3ED0A6F5D9E9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tângulo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FB4816-0BAA-4260-8E71-A61B72B7FB5C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  <p:sp>
        <p:nvSpPr>
          <p:cNvPr id="8" name="Caixa De Texto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79AAE2-C6D0-4087-9B9D-B25A1DC1551B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tângulo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aixa De Texto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rtlCol="0" anchor="b">
            <a:normAutofit/>
          </a:bodyPr>
          <a:lstStyle>
            <a:lvl1pPr algn="l">
              <a:defRPr sz="240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5120154" y="805818"/>
            <a:ext cx="5446278" cy="5244126"/>
          </a:xfrm>
        </p:spPr>
        <p:txBody>
          <a:bodyPr rtlCol="0" anchor="ctr"/>
          <a:lstStyle>
            <a:lvl1pPr rtl="0">
              <a:defRPr/>
            </a:lvl1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 rtlCol="0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6BA323-D2B6-4681-B5A8-24B2745D813E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tângulo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10" name="Caixa De Texto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/>
            <a:r>
              <a:rPr lang="pt-PT" sz="1800" noProof="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pt-PT" sz="1000" noProof="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rtlCol="0" anchor="b">
            <a:normAutofit/>
          </a:bodyPr>
          <a:lstStyle>
            <a:lvl1pPr algn="l">
              <a:defRPr sz="320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C113-D0D5-41DD-B664-D4B87DD5AD24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‹#›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/>
            <a:fld id="{964EF62E-5BD4-44E0-9603-8D154CE63646}" type="datetime1">
              <a:rPr lang="pt-PT" noProof="0" smtClean="0"/>
              <a:t>17-08-2021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‹#›</a:t>
            </a:fld>
            <a:endParaRPr lang="pt-PT" noProof="0" dirty="0"/>
          </a:p>
        </p:txBody>
      </p:sp>
      <p:sp>
        <p:nvSpPr>
          <p:cNvPr id="57" name="Retângulo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10" Type="http://schemas.openxmlformats.org/officeDocument/2006/relationships/chart" Target="../charts/chart14.xml"/><Relationship Id="rId4" Type="http://schemas.openxmlformats.org/officeDocument/2006/relationships/chart" Target="../charts/chart8.xml"/><Relationship Id="rId9" Type="http://schemas.openxmlformats.org/officeDocument/2006/relationships/chart" Target="../charts/char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hart" Target="../charts/chart16.xml"/><Relationship Id="rId4" Type="http://schemas.openxmlformats.org/officeDocument/2006/relationships/chart" Target="../charts/chart15.xml"/><Relationship Id="rId9" Type="http://schemas.openxmlformats.org/officeDocument/2006/relationships/chart" Target="../charts/char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coesao.pt/content/1986-1988-qca-i-ii-iii-e-qre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urocid.mne.gov.pt/artigos/fundos-europeus-2021-2027" TargetMode="External"/><Relationship Id="rId4" Type="http://schemas.openxmlformats.org/officeDocument/2006/relationships/hyperlink" Target="https://eurocid.mne.gov.pt/apoios-financeiros/fundos-europeus-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tângulo 45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D3C9CC-F0AD-4F56-9B0F-18ED29C3B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167" y="2738256"/>
            <a:ext cx="9360204" cy="2451561"/>
          </a:xfrm>
        </p:spPr>
        <p:txBody>
          <a:bodyPr rtlCol="0">
            <a:noAutofit/>
          </a:bodyPr>
          <a:lstStyle/>
          <a:p>
            <a:pPr algn="l"/>
            <a:r>
              <a:rPr lang="pt-PT" sz="4400" dirty="0"/>
              <a:t>Os fundos comunitários e a política educativa em Portugal no quadro 2014-2020</a:t>
            </a:r>
            <a:br>
              <a:rPr lang="pt-PT" sz="4400" dirty="0"/>
            </a:br>
            <a:r>
              <a:rPr lang="pt-PT" sz="2000" b="1" dirty="0">
                <a:solidFill>
                  <a:schemeClr val="bg1"/>
                </a:solidFill>
              </a:rPr>
              <a:t>mapeamento das operações PIICIE</a:t>
            </a:r>
            <a:endParaRPr lang="pt-PT" sz="4400" b="1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9C2D64C-ED14-40B4-96CA-D9C18E7C9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908" y="-8796"/>
            <a:ext cx="11230645" cy="2465393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98664DD8-4FDF-4F96-93E8-E03D4FAA4C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0" r="12307"/>
          <a:stretch/>
        </p:blipFill>
        <p:spPr>
          <a:xfrm>
            <a:off x="10187246" y="5852181"/>
            <a:ext cx="1930690" cy="728494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F97CF06A-9776-42AD-B617-AE1EA6957D5B}"/>
              </a:ext>
            </a:extLst>
          </p:cNvPr>
          <p:cNvSpPr txBox="1">
            <a:spLocks/>
          </p:cNvSpPr>
          <p:nvPr/>
        </p:nvSpPr>
        <p:spPr>
          <a:xfrm rot="16200000">
            <a:off x="-2739327" y="2986579"/>
            <a:ext cx="6437630" cy="762721"/>
          </a:xfrm>
          <a:prstGeom prst="rect">
            <a:avLst/>
          </a:prstGeom>
        </p:spPr>
        <p:txBody>
          <a:bodyPr vert="horz" lIns="91440" tIns="0" rIns="91440" bIns="45720" rtlCol="0" anchor="b">
            <a:normAutofit lnSpcReduction="10000"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chemeClr val="bg1"/>
                </a:solidFill>
                <a:latin typeface="+mj-lt"/>
              </a:rPr>
              <a:t>Ana Grifo, Universidade de Aveiro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chemeClr val="bg1"/>
                </a:solidFill>
                <a:latin typeface="+mj-lt"/>
              </a:rPr>
              <a:t>Joana Duarte, Universidade de Aveiro</a:t>
            </a: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PT" sz="1400" dirty="0">
                <a:solidFill>
                  <a:schemeClr val="bg1"/>
                </a:solidFill>
                <a:latin typeface="+mj-lt"/>
              </a:rPr>
              <a:t>João Lourenço Marques, Universidade de Aveiro</a:t>
            </a:r>
          </a:p>
        </p:txBody>
      </p:sp>
      <p:pic>
        <p:nvPicPr>
          <p:cNvPr id="1028" name="Picture 4" descr="Sobre Nós">
            <a:extLst>
              <a:ext uri="{FF2B5EF4-FFF2-40B4-BE49-F238E27FC236}">
                <a16:creationId xmlns:a16="http://schemas.microsoft.com/office/drawing/2014/main" id="{A311826F-3FB5-4FF6-87EE-F245A95C6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5" b="7303"/>
          <a:stretch/>
        </p:blipFill>
        <p:spPr bwMode="auto">
          <a:xfrm>
            <a:off x="4664600" y="5949590"/>
            <a:ext cx="1661546" cy="55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Sobre Nós">
            <a:extLst>
              <a:ext uri="{FF2B5EF4-FFF2-40B4-BE49-F238E27FC236}">
                <a16:creationId xmlns:a16="http://schemas.microsoft.com/office/drawing/2014/main" id="{AFD158B9-B138-4D9C-A38B-9C1616D7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9" t="12214"/>
          <a:stretch/>
        </p:blipFill>
        <p:spPr bwMode="auto">
          <a:xfrm>
            <a:off x="8107420" y="6019164"/>
            <a:ext cx="2088557" cy="57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4E4C0108-5CB2-4C5E-AA52-CC37516A2637}"/>
              </a:ext>
            </a:extLst>
          </p:cNvPr>
          <p:cNvSpPr txBox="1">
            <a:spLocks/>
          </p:cNvSpPr>
          <p:nvPr/>
        </p:nvSpPr>
        <p:spPr>
          <a:xfrm>
            <a:off x="4685243" y="5815143"/>
            <a:ext cx="1349555" cy="234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800" dirty="0">
                <a:solidFill>
                  <a:schemeClr val="bg1"/>
                </a:solidFill>
              </a:rPr>
              <a:t>Cofinanciado por:</a:t>
            </a:r>
          </a:p>
        </p:txBody>
      </p:sp>
      <p:pic>
        <p:nvPicPr>
          <p:cNvPr id="26" name="Picture 4" descr="Sobre Nós">
            <a:extLst>
              <a:ext uri="{FF2B5EF4-FFF2-40B4-BE49-F238E27FC236}">
                <a16:creationId xmlns:a16="http://schemas.microsoft.com/office/drawing/2014/main" id="{E8436AD5-EF06-46D5-A0D8-94C586F7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4" r="39864"/>
          <a:stretch/>
        </p:blipFill>
        <p:spPr bwMode="auto">
          <a:xfrm>
            <a:off x="6406481" y="5932542"/>
            <a:ext cx="1554804" cy="65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E826827-C31E-470B-9DDF-5C02667C28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372" b="19653"/>
          <a:stretch/>
        </p:blipFill>
        <p:spPr>
          <a:xfrm>
            <a:off x="2808956" y="6019164"/>
            <a:ext cx="1751666" cy="487083"/>
          </a:xfrm>
          <a:prstGeom prst="rect">
            <a:avLst/>
          </a:prstGeom>
        </p:spPr>
      </p:pic>
      <p:pic>
        <p:nvPicPr>
          <p:cNvPr id="1040" name="Picture 16" descr="Sobre – BooST">
            <a:extLst>
              <a:ext uri="{FF2B5EF4-FFF2-40B4-BE49-F238E27FC236}">
                <a16:creationId xmlns:a16="http://schemas.microsoft.com/office/drawing/2014/main" id="{DDE2BE78-C234-4A6C-A11C-1A108ACCA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0"/>
          <a:stretch/>
        </p:blipFill>
        <p:spPr bwMode="auto">
          <a:xfrm>
            <a:off x="1122673" y="6019164"/>
            <a:ext cx="1402868" cy="48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ítulo 1">
            <a:extLst>
              <a:ext uri="{FF2B5EF4-FFF2-40B4-BE49-F238E27FC236}">
                <a16:creationId xmlns:a16="http://schemas.microsoft.com/office/drawing/2014/main" id="{57636014-DC84-40F8-A6D0-3A58F73102FE}"/>
              </a:ext>
            </a:extLst>
          </p:cNvPr>
          <p:cNvSpPr txBox="1">
            <a:spLocks/>
          </p:cNvSpPr>
          <p:nvPr/>
        </p:nvSpPr>
        <p:spPr>
          <a:xfrm>
            <a:off x="10232701" y="6358617"/>
            <a:ext cx="1982136" cy="2345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750" dirty="0">
                <a:solidFill>
                  <a:srgbClr val="FF0000"/>
                </a:solidFill>
              </a:rPr>
              <a:t>Nº Bolsa Ana</a:t>
            </a:r>
          </a:p>
          <a:p>
            <a:pPr algn="l"/>
            <a:r>
              <a:rPr lang="pt-PT" sz="750" dirty="0">
                <a:solidFill>
                  <a:srgbClr val="FF0000"/>
                </a:solidFill>
              </a:rPr>
              <a:t>Universidade de Aveiro</a:t>
            </a:r>
          </a:p>
          <a:p>
            <a:pPr algn="l"/>
            <a:r>
              <a:rPr lang="pt-PT" sz="750" dirty="0">
                <a:solidFill>
                  <a:srgbClr val="FF0000"/>
                </a:solidFill>
              </a:rPr>
              <a:t>Unidade de Investigação em Governança, Competitividade e Políticas Públicas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D2ED7D-1C43-4C4F-AB6C-804003245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597" y="5286726"/>
            <a:ext cx="1767852" cy="4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677C222-E544-4C3C-A194-9D58259E2C0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735"/>
          <a:stretch/>
        </p:blipFill>
        <p:spPr>
          <a:xfrm>
            <a:off x="10274301" y="4516705"/>
            <a:ext cx="1273451" cy="58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ítulo 1">
            <a:extLst>
              <a:ext uri="{FF2B5EF4-FFF2-40B4-BE49-F238E27FC236}">
                <a16:creationId xmlns:a16="http://schemas.microsoft.com/office/drawing/2014/main" id="{24615466-F1B0-4A92-9725-63F9FC8CBC24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4. Indicadores de sucesso escolar em Portugal</a:t>
            </a:r>
            <a:endParaRPr lang="pt-PT" sz="1800" i="1" dirty="0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3F2742D5-BC3E-431B-863A-47148022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pt-PT" sz="3800" dirty="0"/>
              <a:t>Um breve olhar sobre os indicadores de sucesso escolar </a:t>
            </a:r>
            <a:r>
              <a:rPr lang="pt-PT" sz="3100" dirty="0">
                <a:solidFill>
                  <a:srgbClr val="FF9933"/>
                </a:solidFill>
              </a:rPr>
              <a:t>por NUTSIII</a:t>
            </a:r>
            <a:endParaRPr lang="pt-PT" sz="2200" i="1" dirty="0">
              <a:solidFill>
                <a:srgbClr val="FF9933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D39B758-74BA-4FB9-8AB9-6AD5965BA314}"/>
              </a:ext>
            </a:extLst>
          </p:cNvPr>
          <p:cNvGrpSpPr/>
          <p:nvPr/>
        </p:nvGrpSpPr>
        <p:grpSpPr>
          <a:xfrm>
            <a:off x="68112" y="1779585"/>
            <a:ext cx="11447811" cy="2787925"/>
            <a:chOff x="68112" y="1779585"/>
            <a:chExt cx="11447811" cy="2787925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784D3FB5-92E8-473E-A4E1-8401A1F085D7}"/>
                </a:ext>
              </a:extLst>
            </p:cNvPr>
            <p:cNvGrpSpPr/>
            <p:nvPr/>
          </p:nvGrpSpPr>
          <p:grpSpPr>
            <a:xfrm>
              <a:off x="68112" y="1779585"/>
              <a:ext cx="11447811" cy="2787925"/>
              <a:chOff x="68112" y="1779585"/>
              <a:chExt cx="11447811" cy="2787925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E995BEC6-01DA-499C-BA47-74ABD439E342}"/>
                  </a:ext>
                </a:extLst>
              </p:cNvPr>
              <p:cNvGrpSpPr/>
              <p:nvPr/>
            </p:nvGrpSpPr>
            <p:grpSpPr>
              <a:xfrm>
                <a:off x="68112" y="1779585"/>
                <a:ext cx="11447811" cy="2787925"/>
                <a:chOff x="68112" y="1779585"/>
                <a:chExt cx="11447811" cy="2787925"/>
              </a:xfrm>
            </p:grpSpPr>
            <p:sp>
              <p:nvSpPr>
                <p:cNvPr id="20" name="TextBox 24">
                  <a:extLst>
                    <a:ext uri="{FF2B5EF4-FFF2-40B4-BE49-F238E27FC236}">
                      <a16:creationId xmlns:a16="http://schemas.microsoft.com/office/drawing/2014/main" id="{02339F74-ADE3-4974-98C5-FA00D9CA476E}"/>
                    </a:ext>
                  </a:extLst>
                </p:cNvPr>
                <p:cNvSpPr txBox="1"/>
                <p:nvPr/>
              </p:nvSpPr>
              <p:spPr>
                <a:xfrm>
                  <a:off x="400050" y="1779585"/>
                  <a:ext cx="10915649" cy="252000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pt-PT" sz="1600" dirty="0"/>
                    <a:t>Taxas de retenção e desistência no Ensino Básico Agregado</a:t>
                  </a:r>
                </a:p>
              </p:txBody>
            </p:sp>
            <p:graphicFrame>
              <p:nvGraphicFramePr>
                <p:cNvPr id="25" name="Chart 2">
                  <a:extLst>
                    <a:ext uri="{FF2B5EF4-FFF2-40B4-BE49-F238E27FC236}">
                      <a16:creationId xmlns:a16="http://schemas.microsoft.com/office/drawing/2014/main" id="{5095CB30-D1D7-4A14-89E7-7522F76C8E99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034564150"/>
                    </p:ext>
                  </p:extLst>
                </p:nvPr>
              </p:nvGraphicFramePr>
              <p:xfrm>
                <a:off x="2919992" y="1929561"/>
                <a:ext cx="2987706" cy="263794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graphicFrame>
              <p:nvGraphicFramePr>
                <p:cNvPr id="27" name="Chart 2">
                  <a:extLst>
                    <a:ext uri="{FF2B5EF4-FFF2-40B4-BE49-F238E27FC236}">
                      <a16:creationId xmlns:a16="http://schemas.microsoft.com/office/drawing/2014/main" id="{F7E5D88E-B3E5-46DF-B9C0-AB89D8DF9AC1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4489350"/>
                    </p:ext>
                  </p:extLst>
                </p:nvPr>
              </p:nvGraphicFramePr>
              <p:xfrm>
                <a:off x="5726723" y="1929561"/>
                <a:ext cx="2987706" cy="263498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4"/>
                </a:graphicData>
              </a:graphic>
            </p:graphicFrame>
            <p:graphicFrame>
              <p:nvGraphicFramePr>
                <p:cNvPr id="29" name="Chart 2">
                  <a:extLst>
                    <a:ext uri="{FF2B5EF4-FFF2-40B4-BE49-F238E27FC236}">
                      <a16:creationId xmlns:a16="http://schemas.microsoft.com/office/drawing/2014/main" id="{044F3018-B5BC-4925-B808-A15416E7FCC2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57257329"/>
                    </p:ext>
                  </p:extLst>
                </p:nvPr>
              </p:nvGraphicFramePr>
              <p:xfrm>
                <a:off x="68112" y="1929562"/>
                <a:ext cx="2990467" cy="263794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5"/>
                </a:graphicData>
              </a:graphic>
            </p:graphicFrame>
            <p:graphicFrame>
              <p:nvGraphicFramePr>
                <p:cNvPr id="30" name="Chart 2">
                  <a:extLst>
                    <a:ext uri="{FF2B5EF4-FFF2-40B4-BE49-F238E27FC236}">
                      <a16:creationId xmlns:a16="http://schemas.microsoft.com/office/drawing/2014/main" id="{85792009-42DD-46AB-9176-90EA40E50F08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88015857"/>
                    </p:ext>
                  </p:extLst>
                </p:nvPr>
              </p:nvGraphicFramePr>
              <p:xfrm>
                <a:off x="8528217" y="1929561"/>
                <a:ext cx="2987706" cy="263794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6"/>
                </a:graphicData>
              </a:graphic>
            </p:graphicFrame>
          </p:grpSp>
          <p:sp>
            <p:nvSpPr>
              <p:cNvPr id="42" name="TextBox 43">
                <a:extLst>
                  <a:ext uri="{FF2B5EF4-FFF2-40B4-BE49-F238E27FC236}">
                    <a16:creationId xmlns:a16="http://schemas.microsoft.com/office/drawing/2014/main" id="{1066AFAE-4412-467F-B08E-1EEB4CE31AB4}"/>
                  </a:ext>
                </a:extLst>
              </p:cNvPr>
              <p:cNvSpPr txBox="1"/>
              <p:nvPr/>
            </p:nvSpPr>
            <p:spPr>
              <a:xfrm>
                <a:off x="2222683" y="2091562"/>
                <a:ext cx="614031" cy="180000"/>
              </a:xfrm>
              <a:prstGeom prst="round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>
                <a:defPPr rtl="0">
                  <a:defRPr lang="pt-pt"/>
                </a:defPPr>
                <a:lvl1pPr algn="r">
                  <a:defRPr sz="1000"/>
                </a:lvl1pPr>
              </a:lstStyle>
              <a:p>
                <a:pPr algn="ctr"/>
                <a:r>
                  <a:rPr lang="pt-PT" sz="7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Norte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0E8728-DFF5-4153-B2DD-70599D20DD03}"/>
                  </a:ext>
                </a:extLst>
              </p:cNvPr>
              <p:cNvSpPr txBox="1"/>
              <p:nvPr/>
            </p:nvSpPr>
            <p:spPr>
              <a:xfrm>
                <a:off x="5063937" y="2101087"/>
                <a:ext cx="614031" cy="180000"/>
              </a:xfrm>
              <a:prstGeom prst="round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>
                <a:defPPr rtl="0">
                  <a:defRPr lang="pt-pt"/>
                </a:defPPr>
                <a:lvl1pPr algn="r">
                  <a:defRPr sz="1000"/>
                </a:lvl1pPr>
              </a:lstStyle>
              <a:p>
                <a:pPr algn="ctr"/>
                <a:r>
                  <a:rPr lang="pt-PT" sz="7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Centro</a:t>
                </a:r>
              </a:p>
            </p:txBody>
          </p:sp>
          <p:sp>
            <p:nvSpPr>
              <p:cNvPr id="46" name="TextBox 43">
                <a:extLst>
                  <a:ext uri="{FF2B5EF4-FFF2-40B4-BE49-F238E27FC236}">
                    <a16:creationId xmlns:a16="http://schemas.microsoft.com/office/drawing/2014/main" id="{5D020F94-6C0E-47F0-BE44-7E09F833D5DB}"/>
                  </a:ext>
                </a:extLst>
              </p:cNvPr>
              <p:cNvSpPr txBox="1"/>
              <p:nvPr/>
            </p:nvSpPr>
            <p:spPr>
              <a:xfrm>
                <a:off x="7872136" y="2101087"/>
                <a:ext cx="614031" cy="180000"/>
              </a:xfrm>
              <a:prstGeom prst="round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>
                <a:defPPr rtl="0">
                  <a:defRPr lang="pt-pt"/>
                </a:defPPr>
                <a:lvl1pPr algn="r">
                  <a:defRPr sz="1000"/>
                </a:lvl1pPr>
              </a:lstStyle>
              <a:p>
                <a:pPr algn="ctr"/>
                <a:r>
                  <a:rPr lang="pt-PT" sz="7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Alentejo</a:t>
                </a:r>
              </a:p>
            </p:txBody>
          </p:sp>
          <p:sp>
            <p:nvSpPr>
              <p:cNvPr id="48" name="TextBox 43">
                <a:extLst>
                  <a:ext uri="{FF2B5EF4-FFF2-40B4-BE49-F238E27FC236}">
                    <a16:creationId xmlns:a16="http://schemas.microsoft.com/office/drawing/2014/main" id="{D37F6349-BF86-496C-9A1D-B4CABC4AE88A}"/>
                  </a:ext>
                </a:extLst>
              </p:cNvPr>
              <p:cNvSpPr txBox="1"/>
              <p:nvPr/>
            </p:nvSpPr>
            <p:spPr>
              <a:xfrm>
                <a:off x="10507938" y="2101087"/>
                <a:ext cx="792000" cy="180000"/>
              </a:xfrm>
              <a:prstGeom prst="roundRect">
                <a:avLst/>
              </a:prstGeom>
              <a:solidFill>
                <a:srgbClr val="C00000"/>
              </a:solidFill>
            </p:spPr>
            <p:txBody>
              <a:bodyPr wrap="square" rtlCol="0">
                <a:spAutoFit/>
              </a:bodyPr>
              <a:lstStyle>
                <a:defPPr rtl="0">
                  <a:defRPr lang="pt-pt"/>
                </a:defPPr>
                <a:lvl1pPr algn="r">
                  <a:defRPr sz="1000"/>
                </a:lvl1pPr>
              </a:lstStyle>
              <a:p>
                <a:pPr algn="ctr"/>
                <a:r>
                  <a:rPr lang="pt-PT" sz="700" dirty="0">
                    <a:latin typeface="Leelawadee" panose="020B0502040204020203" pitchFamily="34" charset="-34"/>
                    <a:cs typeface="Leelawadee" panose="020B0502040204020203" pitchFamily="34" charset="-34"/>
                  </a:rPr>
                  <a:t>AML e Algarve</a:t>
                </a:r>
              </a:p>
            </p:txBody>
          </p:sp>
        </p:grpSp>
        <p:sp>
          <p:nvSpPr>
            <p:cNvPr id="53" name="TextBox 43">
              <a:extLst>
                <a:ext uri="{FF2B5EF4-FFF2-40B4-BE49-F238E27FC236}">
                  <a16:creationId xmlns:a16="http://schemas.microsoft.com/office/drawing/2014/main" id="{0D11267D-91D8-4BC0-B39E-50C8457DEAA3}"/>
                </a:ext>
              </a:extLst>
            </p:cNvPr>
            <p:cNvSpPr txBox="1"/>
            <p:nvPr/>
          </p:nvSpPr>
          <p:spPr>
            <a:xfrm>
              <a:off x="1979260" y="2369963"/>
              <a:ext cx="852808" cy="288000"/>
            </a:xfrm>
            <a:prstGeom prst="roundRect">
              <a:avLst/>
            </a:prstGeom>
            <a:solidFill>
              <a:srgbClr val="94CEE2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Terras de Trás-os-Montes</a:t>
              </a: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49987F9F-5C86-49A4-A71D-6AE61C05EA88}"/>
                </a:ext>
              </a:extLst>
            </p:cNvPr>
            <p:cNvSpPr txBox="1"/>
            <p:nvPr/>
          </p:nvSpPr>
          <p:spPr>
            <a:xfrm>
              <a:off x="4825160" y="2373228"/>
              <a:ext cx="852808" cy="221337"/>
            </a:xfrm>
            <a:prstGeom prst="roundRect">
              <a:avLst/>
            </a:prstGeom>
            <a:solidFill>
              <a:srgbClr val="7ED2AA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Beira Baixa</a:t>
              </a:r>
            </a:p>
          </p:txBody>
        </p:sp>
        <p:sp>
          <p:nvSpPr>
            <p:cNvPr id="55" name="TextBox 43">
              <a:extLst>
                <a:ext uri="{FF2B5EF4-FFF2-40B4-BE49-F238E27FC236}">
                  <a16:creationId xmlns:a16="http://schemas.microsoft.com/office/drawing/2014/main" id="{67717878-DF0A-445F-90F4-C97833527D4A}"/>
                </a:ext>
              </a:extLst>
            </p:cNvPr>
            <p:cNvSpPr txBox="1"/>
            <p:nvPr/>
          </p:nvSpPr>
          <p:spPr>
            <a:xfrm>
              <a:off x="7633973" y="2364316"/>
              <a:ext cx="852808" cy="221337"/>
            </a:xfrm>
            <a:prstGeom prst="roundRect">
              <a:avLst/>
            </a:prstGeom>
            <a:solidFill>
              <a:srgbClr val="71BDD9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Baixo Alentejo</a:t>
              </a:r>
            </a:p>
          </p:txBody>
        </p:sp>
        <p:sp>
          <p:nvSpPr>
            <p:cNvPr id="56" name="TextBox 43">
              <a:extLst>
                <a:ext uri="{FF2B5EF4-FFF2-40B4-BE49-F238E27FC236}">
                  <a16:creationId xmlns:a16="http://schemas.microsoft.com/office/drawing/2014/main" id="{D8AA98BE-3E67-43D7-AD2B-C22C0745A4D2}"/>
                </a:ext>
              </a:extLst>
            </p:cNvPr>
            <p:cNvSpPr txBox="1"/>
            <p:nvPr/>
          </p:nvSpPr>
          <p:spPr>
            <a:xfrm>
              <a:off x="9586488" y="3190142"/>
              <a:ext cx="852808" cy="221337"/>
            </a:xfrm>
            <a:prstGeom prst="roundRect">
              <a:avLst/>
            </a:prstGeom>
            <a:solidFill>
              <a:srgbClr val="CDB756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AML</a:t>
              </a:r>
            </a:p>
          </p:txBody>
        </p:sp>
        <p:sp>
          <p:nvSpPr>
            <p:cNvPr id="57" name="TextBox 43">
              <a:extLst>
                <a:ext uri="{FF2B5EF4-FFF2-40B4-BE49-F238E27FC236}">
                  <a16:creationId xmlns:a16="http://schemas.microsoft.com/office/drawing/2014/main" id="{529CE02C-1A6F-4936-95B7-9494E23C52DF}"/>
                </a:ext>
              </a:extLst>
            </p:cNvPr>
            <p:cNvSpPr txBox="1"/>
            <p:nvPr/>
          </p:nvSpPr>
          <p:spPr>
            <a:xfrm>
              <a:off x="10447130" y="2352755"/>
              <a:ext cx="852808" cy="221337"/>
            </a:xfrm>
            <a:prstGeom prst="roundRect">
              <a:avLst/>
            </a:prstGeom>
            <a:solidFill>
              <a:srgbClr val="5EC795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Algarve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4563F359-B18B-4D8D-9AE9-5B2F1831230B}"/>
              </a:ext>
            </a:extLst>
          </p:cNvPr>
          <p:cNvGrpSpPr/>
          <p:nvPr/>
        </p:nvGrpSpPr>
        <p:grpSpPr>
          <a:xfrm>
            <a:off x="54006" y="4460914"/>
            <a:ext cx="11271218" cy="2341558"/>
            <a:chOff x="54006" y="4460914"/>
            <a:chExt cx="11271218" cy="2341558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531752F4-C499-43A8-BF78-593D5034201E}"/>
                </a:ext>
              </a:extLst>
            </p:cNvPr>
            <p:cNvGrpSpPr/>
            <p:nvPr/>
          </p:nvGrpSpPr>
          <p:grpSpPr>
            <a:xfrm>
              <a:off x="54006" y="4460914"/>
              <a:ext cx="11271218" cy="2341558"/>
              <a:chOff x="54006" y="4460914"/>
              <a:chExt cx="11271218" cy="2341558"/>
            </a:xfrm>
          </p:grpSpPr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109571B6-32C5-4D14-9765-9D691FE09FA3}"/>
                  </a:ext>
                </a:extLst>
              </p:cNvPr>
              <p:cNvGrpSpPr/>
              <p:nvPr/>
            </p:nvGrpSpPr>
            <p:grpSpPr>
              <a:xfrm>
                <a:off x="54006" y="4460914"/>
                <a:ext cx="11271218" cy="2341558"/>
                <a:chOff x="54006" y="4460914"/>
                <a:chExt cx="11271218" cy="2341558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C1631BA4-ABDF-43E9-B1B8-260C40AEDBC0}"/>
                    </a:ext>
                  </a:extLst>
                </p:cNvPr>
                <p:cNvGrpSpPr/>
                <p:nvPr/>
              </p:nvGrpSpPr>
              <p:grpSpPr>
                <a:xfrm>
                  <a:off x="54006" y="4460914"/>
                  <a:ext cx="11271218" cy="2341558"/>
                  <a:chOff x="54006" y="4460914"/>
                  <a:chExt cx="11271218" cy="2341558"/>
                </a:xfrm>
              </p:grpSpPr>
              <p:graphicFrame>
                <p:nvGraphicFramePr>
                  <p:cNvPr id="41" name="Chart 2">
                    <a:extLst>
                      <a:ext uri="{FF2B5EF4-FFF2-40B4-BE49-F238E27FC236}">
                        <a16:creationId xmlns:a16="http://schemas.microsoft.com/office/drawing/2014/main" id="{9C474C50-BFB6-41F0-A0F9-3657A676D4C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29177905"/>
                      </p:ext>
                    </p:extLst>
                  </p:nvPr>
                </p:nvGraphicFramePr>
                <p:xfrm>
                  <a:off x="8338064" y="4460914"/>
                  <a:ext cx="2987160" cy="21180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7"/>
                  </a:graphicData>
                </a:graphic>
              </p:graphicFrame>
              <p:graphicFrame>
                <p:nvGraphicFramePr>
                  <p:cNvPr id="40" name="Chart 2">
                    <a:extLst>
                      <a:ext uri="{FF2B5EF4-FFF2-40B4-BE49-F238E27FC236}">
                        <a16:creationId xmlns:a16="http://schemas.microsoft.com/office/drawing/2014/main" id="{A512D85A-3C72-425F-AFFB-3E46BEF4AEE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1164775"/>
                      </p:ext>
                    </p:extLst>
                  </p:nvPr>
                </p:nvGraphicFramePr>
                <p:xfrm>
                  <a:off x="5604524" y="4462644"/>
                  <a:ext cx="2982071" cy="21180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8"/>
                  </a:graphicData>
                </a:graphic>
              </p:graphicFrame>
              <p:graphicFrame>
                <p:nvGraphicFramePr>
                  <p:cNvPr id="39" name="Chart 2">
                    <a:extLst>
                      <a:ext uri="{FF2B5EF4-FFF2-40B4-BE49-F238E27FC236}">
                        <a16:creationId xmlns:a16="http://schemas.microsoft.com/office/drawing/2014/main" id="{7802C020-BB72-4DE4-8CCF-4B5A1DC3D8C4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05620802"/>
                      </p:ext>
                    </p:extLst>
                  </p:nvPr>
                </p:nvGraphicFramePr>
                <p:xfrm>
                  <a:off x="2748542" y="4522031"/>
                  <a:ext cx="3196894" cy="21180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9"/>
                  </a:graphicData>
                </a:graphic>
              </p:graphicFrame>
              <p:sp>
                <p:nvSpPr>
                  <p:cNvPr id="33" name="TextBox 24">
                    <a:extLst>
                      <a:ext uri="{FF2B5EF4-FFF2-40B4-BE49-F238E27FC236}">
                        <a16:creationId xmlns:a16="http://schemas.microsoft.com/office/drawing/2014/main" id="{6EDF233D-D6E1-4B25-9316-B2990B746199}"/>
                      </a:ext>
                    </a:extLst>
                  </p:cNvPr>
                  <p:cNvSpPr txBox="1"/>
                  <p:nvPr/>
                </p:nvSpPr>
                <p:spPr>
                  <a:xfrm>
                    <a:off x="400050" y="6550472"/>
                    <a:ext cx="10915649" cy="252000"/>
                  </a:xfrm>
                  <a:prstGeom prst="roundRect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pt-PT" sz="1600" dirty="0"/>
                      <a:t>Taxas de retenção e desistência no Ensino Secundário Agregado</a:t>
                    </a:r>
                  </a:p>
                </p:txBody>
              </p:sp>
              <p:graphicFrame>
                <p:nvGraphicFramePr>
                  <p:cNvPr id="36" name="Chart 2">
                    <a:extLst>
                      <a:ext uri="{FF2B5EF4-FFF2-40B4-BE49-F238E27FC236}">
                        <a16:creationId xmlns:a16="http://schemas.microsoft.com/office/drawing/2014/main" id="{2072DF7D-E386-491F-B91A-04BA9000B402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67746250"/>
                      </p:ext>
                    </p:extLst>
                  </p:nvPr>
                </p:nvGraphicFramePr>
                <p:xfrm>
                  <a:off x="54006" y="4492011"/>
                  <a:ext cx="2987706" cy="2118009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10"/>
                  </a:graphicData>
                </a:graphic>
              </p:graphicFrame>
            </p:grpSp>
            <p:sp>
              <p:nvSpPr>
                <p:cNvPr id="43" name="TextBox 43">
                  <a:extLst>
                    <a:ext uri="{FF2B5EF4-FFF2-40B4-BE49-F238E27FC236}">
                      <a16:creationId xmlns:a16="http://schemas.microsoft.com/office/drawing/2014/main" id="{8AC28D27-9A20-4B9B-8A99-D8BF6BB2CD41}"/>
                    </a:ext>
                  </a:extLst>
                </p:cNvPr>
                <p:cNvSpPr txBox="1"/>
                <p:nvPr/>
              </p:nvSpPr>
              <p:spPr>
                <a:xfrm>
                  <a:off x="2222683" y="4632463"/>
                  <a:ext cx="614031" cy="180000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 rtl="0">
                    <a:defRPr lang="pt-pt"/>
                  </a:defPPr>
                  <a:lvl1pPr algn="r">
                    <a:defRPr sz="1000"/>
                  </a:lvl1pPr>
                </a:lstStyle>
                <a:p>
                  <a:pPr algn="ctr"/>
                  <a:r>
                    <a:rPr lang="pt-PT" sz="700" dirty="0">
                      <a:latin typeface="Leelawadee" panose="020B0502040204020203" pitchFamily="34" charset="-34"/>
                      <a:cs typeface="Leelawadee" panose="020B0502040204020203" pitchFamily="34" charset="-34"/>
                    </a:rPr>
                    <a:t>Norte</a:t>
                  </a:r>
                </a:p>
              </p:txBody>
            </p:sp>
            <p:sp>
              <p:nvSpPr>
                <p:cNvPr id="45" name="TextBox 43">
                  <a:extLst>
                    <a:ext uri="{FF2B5EF4-FFF2-40B4-BE49-F238E27FC236}">
                      <a16:creationId xmlns:a16="http://schemas.microsoft.com/office/drawing/2014/main" id="{F879DFD9-96C4-477F-8B04-8CBDAF6A5050}"/>
                    </a:ext>
                  </a:extLst>
                </p:cNvPr>
                <p:cNvSpPr txBox="1"/>
                <p:nvPr/>
              </p:nvSpPr>
              <p:spPr>
                <a:xfrm>
                  <a:off x="5063937" y="4641988"/>
                  <a:ext cx="614031" cy="180000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 rtl="0">
                    <a:defRPr lang="pt-pt"/>
                  </a:defPPr>
                  <a:lvl1pPr algn="r">
                    <a:defRPr sz="1000"/>
                  </a:lvl1pPr>
                </a:lstStyle>
                <a:p>
                  <a:pPr algn="ctr"/>
                  <a:r>
                    <a:rPr lang="pt-PT" sz="700" dirty="0">
                      <a:latin typeface="Leelawadee" panose="020B0502040204020203" pitchFamily="34" charset="-34"/>
                      <a:cs typeface="Leelawadee" panose="020B0502040204020203" pitchFamily="34" charset="-34"/>
                    </a:rPr>
                    <a:t>Centro</a:t>
                  </a:r>
                </a:p>
              </p:txBody>
            </p:sp>
            <p:sp>
              <p:nvSpPr>
                <p:cNvPr id="47" name="TextBox 43">
                  <a:extLst>
                    <a:ext uri="{FF2B5EF4-FFF2-40B4-BE49-F238E27FC236}">
                      <a16:creationId xmlns:a16="http://schemas.microsoft.com/office/drawing/2014/main" id="{B420365E-E16C-455F-B495-EEB097054860}"/>
                    </a:ext>
                  </a:extLst>
                </p:cNvPr>
                <p:cNvSpPr txBox="1"/>
                <p:nvPr/>
              </p:nvSpPr>
              <p:spPr>
                <a:xfrm>
                  <a:off x="7872136" y="4641988"/>
                  <a:ext cx="614031" cy="180000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 rtl="0">
                    <a:defRPr lang="pt-pt"/>
                  </a:defPPr>
                  <a:lvl1pPr algn="r">
                    <a:defRPr sz="1000"/>
                  </a:lvl1pPr>
                </a:lstStyle>
                <a:p>
                  <a:pPr algn="ctr"/>
                  <a:r>
                    <a:rPr lang="pt-PT" sz="700" dirty="0">
                      <a:latin typeface="Leelawadee" panose="020B0502040204020203" pitchFamily="34" charset="-34"/>
                      <a:cs typeface="Leelawadee" panose="020B0502040204020203" pitchFamily="34" charset="-34"/>
                    </a:rPr>
                    <a:t>Alentejo</a:t>
                  </a:r>
                </a:p>
              </p:txBody>
            </p:sp>
            <p:sp>
              <p:nvSpPr>
                <p:cNvPr id="50" name="TextBox 43">
                  <a:extLst>
                    <a:ext uri="{FF2B5EF4-FFF2-40B4-BE49-F238E27FC236}">
                      <a16:creationId xmlns:a16="http://schemas.microsoft.com/office/drawing/2014/main" id="{213A8CA2-1426-4594-8A8B-E350ED4C69CE}"/>
                    </a:ext>
                  </a:extLst>
                </p:cNvPr>
                <p:cNvSpPr txBox="1"/>
                <p:nvPr/>
              </p:nvSpPr>
              <p:spPr>
                <a:xfrm>
                  <a:off x="10507938" y="4627485"/>
                  <a:ext cx="792000" cy="180000"/>
                </a:xfrm>
                <a:prstGeom prst="roundRect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 rtl="0">
                    <a:defRPr lang="pt-pt"/>
                  </a:defPPr>
                  <a:lvl1pPr algn="r">
                    <a:defRPr sz="1000"/>
                  </a:lvl1pPr>
                </a:lstStyle>
                <a:p>
                  <a:pPr algn="ctr"/>
                  <a:r>
                    <a:rPr lang="pt-PT" sz="700" dirty="0">
                      <a:latin typeface="Leelawadee" panose="020B0502040204020203" pitchFamily="34" charset="-34"/>
                      <a:cs typeface="Leelawadee" panose="020B0502040204020203" pitchFamily="34" charset="-34"/>
                    </a:rPr>
                    <a:t>AML e Algarve</a:t>
                  </a:r>
                </a:p>
              </p:txBody>
            </p:sp>
          </p:grpSp>
          <p:sp>
            <p:nvSpPr>
              <p:cNvPr id="58" name="TextBox 43">
                <a:extLst>
                  <a:ext uri="{FF2B5EF4-FFF2-40B4-BE49-F238E27FC236}">
                    <a16:creationId xmlns:a16="http://schemas.microsoft.com/office/drawing/2014/main" id="{5835C127-2AD7-4693-A657-490330F854F7}"/>
                  </a:ext>
                </a:extLst>
              </p:cNvPr>
              <p:cNvSpPr txBox="1"/>
              <p:nvPr/>
            </p:nvSpPr>
            <p:spPr>
              <a:xfrm>
                <a:off x="1995672" y="4878412"/>
                <a:ext cx="852808" cy="221337"/>
              </a:xfrm>
              <a:prstGeom prst="roundRect">
                <a:avLst/>
              </a:prstGeom>
              <a:solidFill>
                <a:srgbClr val="877528">
                  <a:alpha val="30196"/>
                </a:srgbClr>
              </a:solidFill>
            </p:spPr>
            <p:txBody>
              <a:bodyPr wrap="square" rtlCol="0">
                <a:spAutoFit/>
              </a:bodyPr>
              <a:lstStyle>
                <a:defPPr rtl="0">
                  <a:defRPr lang="pt-pt"/>
                </a:defPPr>
                <a:lvl1pPr algn="r">
                  <a:defRPr sz="1000"/>
                </a:lvl1pPr>
              </a:lstStyle>
              <a:p>
                <a:pPr algn="ctr"/>
                <a:r>
                  <a:rPr lang="pt-PT" sz="700" dirty="0">
                    <a:solidFill>
                      <a:schemeClr val="bg1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Alto Minho</a:t>
                </a:r>
              </a:p>
            </p:txBody>
          </p:sp>
        </p:grpSp>
        <p:sp>
          <p:nvSpPr>
            <p:cNvPr id="59" name="TextBox 43">
              <a:extLst>
                <a:ext uri="{FF2B5EF4-FFF2-40B4-BE49-F238E27FC236}">
                  <a16:creationId xmlns:a16="http://schemas.microsoft.com/office/drawing/2014/main" id="{471398C6-35C9-4AEA-8355-65FEF2B6958A}"/>
                </a:ext>
              </a:extLst>
            </p:cNvPr>
            <p:cNvSpPr txBox="1"/>
            <p:nvPr/>
          </p:nvSpPr>
          <p:spPr>
            <a:xfrm>
              <a:off x="9595666" y="5320721"/>
              <a:ext cx="852808" cy="221337"/>
            </a:xfrm>
            <a:prstGeom prst="roundRect">
              <a:avLst/>
            </a:prstGeom>
            <a:solidFill>
              <a:srgbClr val="5EC795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Algarve</a:t>
              </a:r>
            </a:p>
          </p:txBody>
        </p:sp>
        <p:sp>
          <p:nvSpPr>
            <p:cNvPr id="60" name="TextBox 43">
              <a:extLst>
                <a:ext uri="{FF2B5EF4-FFF2-40B4-BE49-F238E27FC236}">
                  <a16:creationId xmlns:a16="http://schemas.microsoft.com/office/drawing/2014/main" id="{C2C4072B-262B-4A96-B01E-ED6FD8E16855}"/>
                </a:ext>
              </a:extLst>
            </p:cNvPr>
            <p:cNvSpPr txBox="1"/>
            <p:nvPr/>
          </p:nvSpPr>
          <p:spPr>
            <a:xfrm>
              <a:off x="9857608" y="5804417"/>
              <a:ext cx="852808" cy="221337"/>
            </a:xfrm>
            <a:prstGeom prst="roundRect">
              <a:avLst/>
            </a:prstGeom>
            <a:solidFill>
              <a:srgbClr val="CDB756">
                <a:alpha val="30196"/>
              </a:srgbClr>
            </a:solidFill>
          </p:spPr>
          <p:txBody>
            <a:bodyPr wrap="square" rtlCol="0">
              <a:spAutoFit/>
            </a:bodyPr>
            <a:lstStyle>
              <a:defPPr rtl="0">
                <a:defRPr lang="pt-pt"/>
              </a:defPPr>
              <a:lvl1pPr algn="r">
                <a:defRPr sz="1000"/>
              </a:lvl1pPr>
            </a:lstStyle>
            <a:p>
              <a:pPr algn="ctr"/>
              <a:r>
                <a:rPr lang="pt-PT" sz="700" dirty="0">
                  <a:solidFill>
                    <a:schemeClr val="bg1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AML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39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021BBCB-1831-4427-811E-C68E0B60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42" y="0"/>
            <a:ext cx="484884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dirty="0"/>
              <a:t>Operações PIICIE</a:t>
            </a:r>
            <a:br>
              <a:rPr lang="pt-PT" dirty="0"/>
            </a:br>
            <a:r>
              <a:rPr lang="pt-PT" sz="1600" i="1" dirty="0"/>
              <a:t>1ª geração de operações aprovadas </a:t>
            </a:r>
            <a:endParaRPr lang="pt-PT" i="1" dirty="0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126C135-38AA-4C8B-975E-0A0A89868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175941"/>
            <a:ext cx="3742943" cy="1853134"/>
          </a:xfrm>
        </p:spPr>
        <p:txBody>
          <a:bodyPr anchor="t">
            <a:normAutofit fontScale="92500" lnSpcReduction="20000"/>
          </a:bodyPr>
          <a:lstStyle/>
          <a:p>
            <a:r>
              <a:rPr lang="pt-PT" b="1" dirty="0">
                <a:solidFill>
                  <a:srgbClr val="FF9933"/>
                </a:solidFill>
              </a:rPr>
              <a:t>Retrato por região do total de fundos aprovados (€) para as operações PIICIE</a:t>
            </a:r>
          </a:p>
          <a:p>
            <a:r>
              <a:rPr lang="pt-PT" sz="1600" b="1" dirty="0">
                <a:solidFill>
                  <a:srgbClr val="FF9933"/>
                </a:solidFill>
              </a:rPr>
              <a:t>219 operações no continente</a:t>
            </a:r>
          </a:p>
          <a:p>
            <a:r>
              <a:rPr lang="pt-PT" sz="1600" b="1" dirty="0">
                <a:solidFill>
                  <a:srgbClr val="FF9933"/>
                </a:solidFill>
              </a:rPr>
              <a:t>99 392 404,70 €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3CE1CB0-01CA-4FDC-AE1A-86AF4AC68226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  <p:sp>
        <p:nvSpPr>
          <p:cNvPr id="10" name="TextBox 43">
            <a:extLst>
              <a:ext uri="{FF2B5EF4-FFF2-40B4-BE49-F238E27FC236}">
                <a16:creationId xmlns:a16="http://schemas.microsoft.com/office/drawing/2014/main" id="{517B5300-680A-45EA-947D-0D5CBEBA4F6A}"/>
              </a:ext>
            </a:extLst>
          </p:cNvPr>
          <p:cNvSpPr txBox="1"/>
          <p:nvPr/>
        </p:nvSpPr>
        <p:spPr>
          <a:xfrm>
            <a:off x="9346398" y="1162470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44 398 083,28€</a:t>
            </a:r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09F75D50-D71A-4B8C-A749-E9830633EDCD}"/>
              </a:ext>
            </a:extLst>
          </p:cNvPr>
          <p:cNvSpPr txBox="1"/>
          <p:nvPr/>
        </p:nvSpPr>
        <p:spPr>
          <a:xfrm>
            <a:off x="8993973" y="2753145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27 297 293,00€</a:t>
            </a: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2D83CBAA-930C-430B-B5EB-3358B927BAD3}"/>
              </a:ext>
            </a:extLst>
          </p:cNvPr>
          <p:cNvSpPr txBox="1"/>
          <p:nvPr/>
        </p:nvSpPr>
        <p:spPr>
          <a:xfrm>
            <a:off x="8904801" y="5020095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17 785 497,47€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8D91776B-7888-40A0-8A43-E6FA6D4B93A8}"/>
              </a:ext>
            </a:extLst>
          </p:cNvPr>
          <p:cNvSpPr txBox="1"/>
          <p:nvPr/>
        </p:nvSpPr>
        <p:spPr>
          <a:xfrm>
            <a:off x="7858551" y="4690776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 9 911 530,95€</a:t>
            </a:r>
          </a:p>
        </p:txBody>
      </p:sp>
      <p:graphicFrame>
        <p:nvGraphicFramePr>
          <p:cNvPr id="15" name="Table 32">
            <a:extLst>
              <a:ext uri="{FF2B5EF4-FFF2-40B4-BE49-F238E27FC236}">
                <a16:creationId xmlns:a16="http://schemas.microsoft.com/office/drawing/2014/main" id="{D928B1BB-CC23-410D-9A83-339ECBEC37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066595"/>
              </p:ext>
            </p:extLst>
          </p:nvPr>
        </p:nvGraphicFramePr>
        <p:xfrm>
          <a:off x="1622387" y="4317135"/>
          <a:ext cx="4848842" cy="2499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288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505814815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  <a:gridCol w="1270579">
                  <a:extLst>
                    <a:ext uri="{9D8B030D-6E8A-4147-A177-3AD203B41FA5}">
                      <a16:colId xmlns:a16="http://schemas.microsoft.com/office/drawing/2014/main" val="1764780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PIICIE</a:t>
                      </a:r>
                    </a:p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Municipais</a:t>
                      </a:r>
                    </a:p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Nº /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PIICIE Intermunicipais</a:t>
                      </a:r>
                    </a:p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Nº /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PIICIE</a:t>
                      </a:r>
                    </a:p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Municipais + Intermunicipais</a:t>
                      </a:r>
                    </a:p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Nº /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348521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104 /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30 117 669,88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lang="pt-PT" sz="800" b="1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33 / </a:t>
                      </a:r>
                      <a:r>
                        <a:rPr lang="pt-P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280 413,40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137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44 398 083,28 </a:t>
                      </a:r>
                      <a:endParaRPr lang="pt-PT" sz="1000" kern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363821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8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27 297 293,00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27 297 293,00 </a:t>
                      </a:r>
                      <a:endParaRPr lang="pt-PT" sz="1000" kern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3654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23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9 911 530,95 </a:t>
                      </a:r>
                      <a:endParaRPr lang="pt-PT" sz="10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23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9 911 530,95 </a:t>
                      </a:r>
                      <a:endParaRPr lang="pt-PT" sz="10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12 381 836,71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   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 /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5 403 660,76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51 / </a:t>
                      </a: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17 785 497,47 </a:t>
                      </a:r>
                      <a:endParaRPr lang="pt-PT" sz="10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  <a:tr h="339758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Algarve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-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-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-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52557"/>
                  </a:ext>
                </a:extLst>
              </a:tr>
            </a:tbl>
          </a:graphicData>
        </a:graphic>
      </p:graphicFrame>
      <p:sp>
        <p:nvSpPr>
          <p:cNvPr id="19" name="TextBox 43">
            <a:extLst>
              <a:ext uri="{FF2B5EF4-FFF2-40B4-BE49-F238E27FC236}">
                <a16:creationId xmlns:a16="http://schemas.microsoft.com/office/drawing/2014/main" id="{ACEDF4EF-E9D4-49DE-949B-52F51EB4E642}"/>
              </a:ext>
            </a:extLst>
          </p:cNvPr>
          <p:cNvSpPr txBox="1"/>
          <p:nvPr/>
        </p:nvSpPr>
        <p:spPr>
          <a:xfrm rot="16200000">
            <a:off x="450811" y="5693979"/>
            <a:ext cx="1790442" cy="44267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PT" sz="1000" dirty="0"/>
              <a:t>Operações cofinanciadas pelo FSE</a:t>
            </a:r>
            <a:endParaRPr lang="pt-PT" sz="10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A3C819AF-A52A-42C7-A38E-18B4805F1A98}"/>
              </a:ext>
            </a:extLst>
          </p:cNvPr>
          <p:cNvSpPr/>
          <p:nvPr/>
        </p:nvSpPr>
        <p:spPr>
          <a:xfrm>
            <a:off x="5292530" y="5057275"/>
            <a:ext cx="1116000" cy="244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9ED80C5-4965-46F4-B646-38F7F67FD467}"/>
              </a:ext>
            </a:extLst>
          </p:cNvPr>
          <p:cNvSpPr/>
          <p:nvPr/>
        </p:nvSpPr>
        <p:spPr>
          <a:xfrm>
            <a:off x="5292530" y="5421704"/>
            <a:ext cx="1116000" cy="244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DBB05AC-E3C8-4EAF-A87A-E427454FEB33}"/>
              </a:ext>
            </a:extLst>
          </p:cNvPr>
          <p:cNvSpPr/>
          <p:nvPr/>
        </p:nvSpPr>
        <p:spPr>
          <a:xfrm>
            <a:off x="5292530" y="5786133"/>
            <a:ext cx="1116000" cy="244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AA3A6E-118F-42EE-9AAE-E7EB163C64E2}"/>
              </a:ext>
            </a:extLst>
          </p:cNvPr>
          <p:cNvSpPr/>
          <p:nvPr/>
        </p:nvSpPr>
        <p:spPr>
          <a:xfrm>
            <a:off x="5292530" y="6150562"/>
            <a:ext cx="1116000" cy="24476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048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9" grpId="0" animBg="1"/>
      <p:bldP spid="21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BD90E75-28B1-40AC-B4C4-CBBD9DF5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6" y="3731160"/>
            <a:ext cx="2201706" cy="3114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E1BF1B-BAF6-4FBB-A06F-DF1C497BD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968" y="3731160"/>
            <a:ext cx="2201706" cy="3114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46E7471-84A6-4EA2-A469-4B792C912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80" y="3731160"/>
            <a:ext cx="2201706" cy="3114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9D8A146-B4C0-44F4-8AC7-230F7DECB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17" y="3731160"/>
            <a:ext cx="2201706" cy="3114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35709AA-C524-44EB-AC4C-4F6DC91F2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632" y="3731160"/>
            <a:ext cx="2201706" cy="3114000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783FCEDE-6D87-4F78-B0A0-D9F4BBD6E4AE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  <p:graphicFrame>
        <p:nvGraphicFramePr>
          <p:cNvPr id="20" name="Table 32">
            <a:extLst>
              <a:ext uri="{FF2B5EF4-FFF2-40B4-BE49-F238E27FC236}">
                <a16:creationId xmlns:a16="http://schemas.microsoft.com/office/drawing/2014/main" id="{911D28CF-F63E-4B2C-AFCA-2919362D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870189"/>
              </p:ext>
            </p:extLst>
          </p:nvPr>
        </p:nvGraphicFramePr>
        <p:xfrm>
          <a:off x="269155" y="1914027"/>
          <a:ext cx="11084645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945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10428396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3982095266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245522423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317967748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1243211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2016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9 105 817,63 €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2017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39 540 935,92 €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36 531 931,38 €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2019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9 163 080,61 €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2020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5 050 639,16 €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</a:p>
                    <a:p>
                      <a:pPr algn="l"/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44 398 083,28 </a:t>
                      </a:r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7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178 500,00 €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9 573 545,24 €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31 419 941,82 €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2 680 626,65 €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545 469,57 €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2434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  <a:p>
                      <a:pPr algn="l"/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27 297 293,00 </a:t>
                      </a:r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7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8 927 317,63 €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15 492 219,40 €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pt-PT" sz="1000" kern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2 877 755,97 €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199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9 911 530,95 </a:t>
                      </a:r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7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pt-PT" sz="10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5 114 143,49 €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1 173 207,07 €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1 992 998,75 €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1 631 181,64 €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  <a:p>
                      <a:pPr algn="l"/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17 785 497,47 </a:t>
                      </a:r>
                      <a:r>
                        <a:rPr lang="pt-PT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7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9 361 027,79 €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3 938 782,49 €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1 611 699,24 €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2 873 987,95 €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</a:tbl>
          </a:graphicData>
        </a:graphic>
      </p:graphicFrame>
      <p:sp>
        <p:nvSpPr>
          <p:cNvPr id="24" name="Título 1">
            <a:extLst>
              <a:ext uri="{FF2B5EF4-FFF2-40B4-BE49-F238E27FC236}">
                <a16:creationId xmlns:a16="http://schemas.microsoft.com/office/drawing/2014/main" id="{570B21FF-0B85-45CA-85A0-788C67B9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/>
            <a:r>
              <a:rPr lang="pt-PT" dirty="0"/>
              <a:t>Operações PIICIE</a:t>
            </a:r>
            <a:br>
              <a:rPr lang="pt-PT" dirty="0"/>
            </a:br>
            <a:r>
              <a:rPr lang="pt-PT" sz="1600" i="1" dirty="0"/>
              <a:t>1ª geração de operações aprovadas </a:t>
            </a:r>
            <a:endParaRPr lang="pt-PT" i="1" dirty="0"/>
          </a:p>
        </p:txBody>
      </p:sp>
      <p:sp>
        <p:nvSpPr>
          <p:cNvPr id="38" name="Marcador de Posição de Conteúdo 3">
            <a:extLst>
              <a:ext uri="{FF2B5EF4-FFF2-40B4-BE49-F238E27FC236}">
                <a16:creationId xmlns:a16="http://schemas.microsoft.com/office/drawing/2014/main" id="{448C0674-7659-4DE0-83BA-18E9EC395A0D}"/>
              </a:ext>
            </a:extLst>
          </p:cNvPr>
          <p:cNvSpPr txBox="1">
            <a:spLocks/>
          </p:cNvSpPr>
          <p:nvPr/>
        </p:nvSpPr>
        <p:spPr>
          <a:xfrm>
            <a:off x="2773599" y="1509191"/>
            <a:ext cx="8598307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9933"/>
                </a:solidFill>
              </a:rPr>
              <a:t>Fundos aprovados por NUTSII por ano de início das operações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A7D5768-1818-43A5-9AFA-B012667015A9}"/>
              </a:ext>
            </a:extLst>
          </p:cNvPr>
          <p:cNvSpPr/>
          <p:nvPr/>
        </p:nvSpPr>
        <p:spPr>
          <a:xfrm>
            <a:off x="2518135" y="1923552"/>
            <a:ext cx="2134439" cy="49046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A02DA77-B537-4568-8036-1C1832C44F48}"/>
              </a:ext>
            </a:extLst>
          </p:cNvPr>
          <p:cNvSpPr/>
          <p:nvPr/>
        </p:nvSpPr>
        <p:spPr>
          <a:xfrm>
            <a:off x="4738540" y="1923552"/>
            <a:ext cx="2134439" cy="49046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549CB03F-0092-4D73-9EFC-DF000FBE819D}"/>
              </a:ext>
            </a:extLst>
          </p:cNvPr>
          <p:cNvCxnSpPr>
            <a:cxnSpLocks/>
          </p:cNvCxnSpPr>
          <p:nvPr/>
        </p:nvCxnSpPr>
        <p:spPr>
          <a:xfrm>
            <a:off x="3143250" y="2266950"/>
            <a:ext cx="8858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45">
            <a:extLst>
              <a:ext uri="{FF2B5EF4-FFF2-40B4-BE49-F238E27FC236}">
                <a16:creationId xmlns:a16="http://schemas.microsoft.com/office/drawing/2014/main" id="{0E6C1E25-C314-44FB-BBAF-0F03A8AB8F2A}"/>
              </a:ext>
            </a:extLst>
          </p:cNvPr>
          <p:cNvCxnSpPr>
            <a:cxnSpLocks/>
          </p:cNvCxnSpPr>
          <p:nvPr/>
        </p:nvCxnSpPr>
        <p:spPr>
          <a:xfrm>
            <a:off x="5372100" y="2266950"/>
            <a:ext cx="8858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09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arcador de Posição de Conteúdo 3">
            <a:extLst>
              <a:ext uri="{FF2B5EF4-FFF2-40B4-BE49-F238E27FC236}">
                <a16:creationId xmlns:a16="http://schemas.microsoft.com/office/drawing/2014/main" id="{AF934ED6-62B7-49BE-B14B-42E062FC7692}"/>
              </a:ext>
            </a:extLst>
          </p:cNvPr>
          <p:cNvSpPr txBox="1">
            <a:spLocks/>
          </p:cNvSpPr>
          <p:nvPr/>
        </p:nvSpPr>
        <p:spPr>
          <a:xfrm>
            <a:off x="2773599" y="2175941"/>
            <a:ext cx="3771517" cy="20436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9933"/>
                </a:solidFill>
              </a:rPr>
              <a:t>Retrato por NUTSIII dos fundos aprovados (€) para as operações PIICIE</a:t>
            </a:r>
          </a:p>
          <a:p>
            <a:r>
              <a:rPr lang="pt-PT" sz="1600" b="1" dirty="0">
                <a:solidFill>
                  <a:srgbClr val="FF9933"/>
                </a:solidFill>
              </a:rPr>
              <a:t>45 operações intermunicipais</a:t>
            </a:r>
          </a:p>
          <a:p>
            <a:r>
              <a:rPr lang="pt-PT" sz="1600" b="1" dirty="0">
                <a:solidFill>
                  <a:srgbClr val="FF9933"/>
                </a:solidFill>
              </a:rPr>
              <a:t>46 981 367,16 €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DA6EA1-B1CC-41BB-9B59-AA4DAC23A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42" y="0"/>
            <a:ext cx="4848844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dirty="0"/>
              <a:t>PIICIE </a:t>
            </a:r>
            <a:r>
              <a:rPr lang="pt-PT" sz="2800" dirty="0"/>
              <a:t>Intermunicipais</a:t>
            </a:r>
            <a:r>
              <a:rPr lang="pt-PT" dirty="0"/>
              <a:t/>
            </a:r>
            <a:br>
              <a:rPr lang="pt-PT" dirty="0"/>
            </a:br>
            <a:r>
              <a:rPr lang="pt-PT" sz="1600" i="1" dirty="0"/>
              <a:t>1ª geração de operações aprovadas </a:t>
            </a:r>
            <a:endParaRPr lang="pt-PT" i="1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3CE1CB0-01CA-4FDC-AE1A-86AF4AC68226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  <p:graphicFrame>
        <p:nvGraphicFramePr>
          <p:cNvPr id="8" name="Table 32">
            <a:extLst>
              <a:ext uri="{FF2B5EF4-FFF2-40B4-BE49-F238E27FC236}">
                <a16:creationId xmlns:a16="http://schemas.microsoft.com/office/drawing/2014/main" id="{D0ABF373-A373-437D-A2E2-99021F185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46014"/>
              </p:ext>
            </p:extLst>
          </p:nvPr>
        </p:nvGraphicFramePr>
        <p:xfrm>
          <a:off x="2773599" y="4533900"/>
          <a:ext cx="3694881" cy="2282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41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2288640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</a:tblGrid>
              <a:tr h="442891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PIICIE Intermunicipais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todas as NUTSIII (8)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33 operações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14 280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413,40 €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361950" algn="l"/>
                        </a:tabLst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todas as NUTSIII (8)</a:t>
                      </a:r>
                    </a:p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361950" algn="l"/>
                        </a:tabLst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 operações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  <a:tabLst>
                          <a:tab pos="361950" algn="l"/>
                        </a:tabLst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27 297 293,00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€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 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NUTSIII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</a:t>
                      </a:r>
                      <a:r>
                        <a:rPr lang="pt-PT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operações     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5 403 660,76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€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</a:tbl>
          </a:graphicData>
        </a:graphic>
      </p:graphicFrame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B7DD44C-BCA0-46BD-A883-F9856496DBFA}"/>
              </a:ext>
            </a:extLst>
          </p:cNvPr>
          <p:cNvSpPr/>
          <p:nvPr/>
        </p:nvSpPr>
        <p:spPr>
          <a:xfrm>
            <a:off x="4400550" y="5962650"/>
            <a:ext cx="1409700" cy="1809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TextBox 43">
            <a:extLst>
              <a:ext uri="{FF2B5EF4-FFF2-40B4-BE49-F238E27FC236}">
                <a16:creationId xmlns:a16="http://schemas.microsoft.com/office/drawing/2014/main" id="{E1EAD51E-E5C8-408B-A540-795B726AD4EC}"/>
              </a:ext>
            </a:extLst>
          </p:cNvPr>
          <p:cNvSpPr txBox="1"/>
          <p:nvPr/>
        </p:nvSpPr>
        <p:spPr>
          <a:xfrm>
            <a:off x="7327098" y="2459026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 6 293 919,35€</a:t>
            </a:r>
          </a:p>
        </p:txBody>
      </p:sp>
      <p:sp>
        <p:nvSpPr>
          <p:cNvPr id="12" name="TextBox 43">
            <a:extLst>
              <a:ext uri="{FF2B5EF4-FFF2-40B4-BE49-F238E27FC236}">
                <a16:creationId xmlns:a16="http://schemas.microsoft.com/office/drawing/2014/main" id="{D07E6457-C006-4388-8A34-3A8159D4E5B5}"/>
              </a:ext>
            </a:extLst>
          </p:cNvPr>
          <p:cNvSpPr txBox="1"/>
          <p:nvPr/>
        </p:nvSpPr>
        <p:spPr>
          <a:xfrm>
            <a:off x="7327098" y="1204641"/>
            <a:ext cx="1116000" cy="272415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pPr algn="ctr"/>
            <a:r>
              <a:rPr lang="pt-PT" dirty="0"/>
              <a:t> 6 692 920,14€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14E3AC-ABB9-4014-AA92-152C0FB7761E}"/>
              </a:ext>
            </a:extLst>
          </p:cNvPr>
          <p:cNvSpPr/>
          <p:nvPr/>
        </p:nvSpPr>
        <p:spPr>
          <a:xfrm>
            <a:off x="8915401" y="1258028"/>
            <a:ext cx="874342" cy="1656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2737FC2-633F-4116-B40E-A964D87609FD}"/>
              </a:ext>
            </a:extLst>
          </p:cNvPr>
          <p:cNvSpPr/>
          <p:nvPr/>
        </p:nvSpPr>
        <p:spPr>
          <a:xfrm>
            <a:off x="8705082" y="2512413"/>
            <a:ext cx="874342" cy="16564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C0882318-B6E0-4ED4-A5A5-098BAC8AA36D}"/>
              </a:ext>
            </a:extLst>
          </p:cNvPr>
          <p:cNvSpPr/>
          <p:nvPr/>
        </p:nvSpPr>
        <p:spPr>
          <a:xfrm>
            <a:off x="6545116" y="6245350"/>
            <a:ext cx="1417783" cy="1692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D3FC767-DB7F-4ECB-B8F9-A058752FAD06}"/>
              </a:ext>
            </a:extLst>
          </p:cNvPr>
          <p:cNvSpPr/>
          <p:nvPr/>
        </p:nvSpPr>
        <p:spPr>
          <a:xfrm>
            <a:off x="6545116" y="6076150"/>
            <a:ext cx="1417783" cy="16920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F55B453-CA70-401C-B002-8465F40CEAFE}"/>
              </a:ext>
            </a:extLst>
          </p:cNvPr>
          <p:cNvSpPr/>
          <p:nvPr/>
        </p:nvSpPr>
        <p:spPr>
          <a:xfrm>
            <a:off x="8968020" y="789006"/>
            <a:ext cx="874342" cy="16564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7962A35-CBB6-4670-BDB7-A6F932778E3B}"/>
              </a:ext>
            </a:extLst>
          </p:cNvPr>
          <p:cNvSpPr/>
          <p:nvPr/>
        </p:nvSpPr>
        <p:spPr>
          <a:xfrm>
            <a:off x="8464174" y="3890160"/>
            <a:ext cx="874342" cy="16564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6A3EDA1-31ED-4143-ACED-D4680E4BC132}"/>
              </a:ext>
            </a:extLst>
          </p:cNvPr>
          <p:cNvSpPr/>
          <p:nvPr/>
        </p:nvSpPr>
        <p:spPr>
          <a:xfrm>
            <a:off x="7913673" y="3681054"/>
            <a:ext cx="874342" cy="16564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775D5D8-B85B-4F2A-B7AB-8E2F2488762B}"/>
              </a:ext>
            </a:extLst>
          </p:cNvPr>
          <p:cNvSpPr/>
          <p:nvPr/>
        </p:nvSpPr>
        <p:spPr>
          <a:xfrm>
            <a:off x="9113678" y="1864256"/>
            <a:ext cx="874342" cy="16564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B46064A6-CAB3-4BF4-82A1-D369FC795186}"/>
              </a:ext>
            </a:extLst>
          </p:cNvPr>
          <p:cNvSpPr/>
          <p:nvPr/>
        </p:nvSpPr>
        <p:spPr>
          <a:xfrm>
            <a:off x="8778490" y="3275363"/>
            <a:ext cx="874342" cy="165640"/>
          </a:xfrm>
          <a:prstGeom prst="roundRect">
            <a:avLst/>
          </a:prstGeom>
          <a:noFill/>
          <a:ln w="28575">
            <a:solidFill>
              <a:srgbClr val="C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1C556FF-F471-4EBD-A126-BA3A7E64F42E}"/>
              </a:ext>
            </a:extLst>
          </p:cNvPr>
          <p:cNvSpPr/>
          <p:nvPr/>
        </p:nvSpPr>
        <p:spPr>
          <a:xfrm>
            <a:off x="4400550" y="5189767"/>
            <a:ext cx="1409700" cy="18097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67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E3FB7FF-47BB-4A1B-9DB9-7D2264B17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6" y="3731160"/>
            <a:ext cx="2201706" cy="311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233334-A687-4C90-B6F6-2217F7D96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968" y="3731160"/>
            <a:ext cx="2201706" cy="311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13D7BB7-F3DC-44DB-B5DD-B028992F2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780" y="3731160"/>
            <a:ext cx="2201706" cy="3114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B26234F-D23E-4158-A31D-93B23C940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8117" y="3731160"/>
            <a:ext cx="2201706" cy="3114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7743F85-A698-4225-9E32-0C4BC1EFE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2632" y="3731160"/>
            <a:ext cx="2201706" cy="3114000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783FCEDE-6D87-4F78-B0A0-D9F4BBD6E4AE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  <p:graphicFrame>
        <p:nvGraphicFramePr>
          <p:cNvPr id="20" name="Table 32">
            <a:extLst>
              <a:ext uri="{FF2B5EF4-FFF2-40B4-BE49-F238E27FC236}">
                <a16:creationId xmlns:a16="http://schemas.microsoft.com/office/drawing/2014/main" id="{911D28CF-F63E-4B2C-AFCA-2919362D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411659"/>
              </p:ext>
            </p:extLst>
          </p:nvPr>
        </p:nvGraphicFramePr>
        <p:xfrm>
          <a:off x="269155" y="2218827"/>
          <a:ext cx="11084645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945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10428396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3982095266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245522423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317967748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1243211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2016</a:t>
                      </a:r>
                    </a:p>
                    <a:p>
                      <a:pPr marL="0" algn="ctr" defTabSz="914400" rtl="0" eaLnBrk="1" fontAlgn="b" latinLnBrk="0" hangingPunct="1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9 105 817,63 €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2017</a:t>
                      </a:r>
                    </a:p>
                    <a:p>
                      <a:pPr algn="ctr" fontAlgn="b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22 709 152,26 €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10 647 120,28 €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2019</a:t>
                      </a:r>
                    </a:p>
                    <a:p>
                      <a:pPr algn="ctr" fontAlgn="b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3 214 054,22 €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2020</a:t>
                      </a:r>
                    </a:p>
                    <a:p>
                      <a:pPr algn="ctr" fontAlgn="b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1 305 222,77 €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23962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</a:p>
                    <a:p>
                      <a:pPr algn="l"/>
                      <a:r>
                        <a:rPr lang="pt-PT" sz="8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14 280 413,40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178 500,00 €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3 585 955,86 €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9 634 189,72 €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336 298,25 €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545 469,57 €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2434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27 297 293,00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8 927 317,63 €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15 492 219,40 €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  <a:endParaRPr lang="pt-PT" sz="1000" kern="120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2 877 755,97 €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 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5 403 660,76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3 630 977,00 €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1 012 930,56 €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NUTSIII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759 753,20 €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</a:tbl>
          </a:graphicData>
        </a:graphic>
      </p:graphicFrame>
      <p:sp>
        <p:nvSpPr>
          <p:cNvPr id="24" name="Título 1">
            <a:extLst>
              <a:ext uri="{FF2B5EF4-FFF2-40B4-BE49-F238E27FC236}">
                <a16:creationId xmlns:a16="http://schemas.microsoft.com/office/drawing/2014/main" id="{570B21FF-0B85-45CA-85A0-788C67B9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/>
            <a:r>
              <a:rPr lang="pt-PT" dirty="0"/>
              <a:t>PIICIE </a:t>
            </a:r>
            <a:r>
              <a:rPr lang="pt-PT" sz="2800" dirty="0"/>
              <a:t>Intermunicipais</a:t>
            </a:r>
            <a:br>
              <a:rPr lang="pt-PT" sz="2800" dirty="0"/>
            </a:br>
            <a:r>
              <a:rPr lang="pt-PT" sz="1600" i="1" dirty="0"/>
              <a:t>1ª geração de operações aprovadas </a:t>
            </a:r>
            <a:endParaRPr lang="pt-PT" i="1" dirty="0"/>
          </a:p>
        </p:txBody>
      </p:sp>
      <p:sp>
        <p:nvSpPr>
          <p:cNvPr id="38" name="Marcador de Posição de Conteúdo 3">
            <a:extLst>
              <a:ext uri="{FF2B5EF4-FFF2-40B4-BE49-F238E27FC236}">
                <a16:creationId xmlns:a16="http://schemas.microsoft.com/office/drawing/2014/main" id="{448C0674-7659-4DE0-83BA-18E9EC395A0D}"/>
              </a:ext>
            </a:extLst>
          </p:cNvPr>
          <p:cNvSpPr txBox="1">
            <a:spLocks/>
          </p:cNvSpPr>
          <p:nvPr/>
        </p:nvSpPr>
        <p:spPr>
          <a:xfrm>
            <a:off x="2773599" y="1680641"/>
            <a:ext cx="8598307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9933"/>
                </a:solidFill>
              </a:rPr>
              <a:t>Fundos aprovados por NUTSIII por ano de início das operações</a:t>
            </a: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6A7D5768-1818-43A5-9AFA-B012667015A9}"/>
              </a:ext>
            </a:extLst>
          </p:cNvPr>
          <p:cNvSpPr/>
          <p:nvPr/>
        </p:nvSpPr>
        <p:spPr>
          <a:xfrm>
            <a:off x="2518135" y="2228352"/>
            <a:ext cx="2134439" cy="459687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4" name="Conexão reta 43">
            <a:extLst>
              <a:ext uri="{FF2B5EF4-FFF2-40B4-BE49-F238E27FC236}">
                <a16:creationId xmlns:a16="http://schemas.microsoft.com/office/drawing/2014/main" id="{549CB03F-0092-4D73-9EFC-DF000FBE819D}"/>
              </a:ext>
            </a:extLst>
          </p:cNvPr>
          <p:cNvCxnSpPr>
            <a:cxnSpLocks/>
          </p:cNvCxnSpPr>
          <p:nvPr/>
        </p:nvCxnSpPr>
        <p:spPr>
          <a:xfrm>
            <a:off x="3143250" y="2581275"/>
            <a:ext cx="8858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4B584426-6F15-468C-A318-4DD9864E63B4}"/>
              </a:ext>
            </a:extLst>
          </p:cNvPr>
          <p:cNvCxnSpPr>
            <a:cxnSpLocks/>
          </p:cNvCxnSpPr>
          <p:nvPr/>
        </p:nvCxnSpPr>
        <p:spPr>
          <a:xfrm>
            <a:off x="1381125" y="2581275"/>
            <a:ext cx="885825" cy="0"/>
          </a:xfrm>
          <a:prstGeom prst="line">
            <a:avLst/>
          </a:prstGeom>
          <a:ln w="19050">
            <a:solidFill>
              <a:srgbClr val="C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2A76B4CF-3496-45F0-8B74-8B57E461441B}"/>
              </a:ext>
            </a:extLst>
          </p:cNvPr>
          <p:cNvCxnSpPr>
            <a:cxnSpLocks/>
          </p:cNvCxnSpPr>
          <p:nvPr/>
        </p:nvCxnSpPr>
        <p:spPr>
          <a:xfrm>
            <a:off x="5362575" y="2581275"/>
            <a:ext cx="885825" cy="0"/>
          </a:xfrm>
          <a:prstGeom prst="line">
            <a:avLst/>
          </a:prstGeom>
          <a:ln w="19050">
            <a:solidFill>
              <a:srgbClr val="C00000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0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dirty="0"/>
              <a:t>PIICIE </a:t>
            </a:r>
            <a:r>
              <a:rPr lang="pt-PT" sz="2800" dirty="0"/>
              <a:t>Municipais</a:t>
            </a:r>
            <a:r>
              <a:rPr lang="pt-PT" dirty="0"/>
              <a:t/>
            </a:r>
            <a:br>
              <a:rPr lang="pt-PT" dirty="0"/>
            </a:br>
            <a:r>
              <a:rPr lang="pt-PT" sz="1600" i="1" dirty="0"/>
              <a:t>1ª geração de operações aprovadas </a:t>
            </a:r>
            <a:endParaRPr lang="pt-PT" i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E6781DC-8906-4663-B3AD-CAB38A6F4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42" y="0"/>
            <a:ext cx="4848844" cy="685800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3CE1CB0-01CA-4FDC-AE1A-86AF4AC68226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  <p:sp>
        <p:nvSpPr>
          <p:cNvPr id="6" name="Marcador de Posição de Conteúdo 3">
            <a:extLst>
              <a:ext uri="{FF2B5EF4-FFF2-40B4-BE49-F238E27FC236}">
                <a16:creationId xmlns:a16="http://schemas.microsoft.com/office/drawing/2014/main" id="{EFF24749-184E-4C53-BC98-C0BC000B2054}"/>
              </a:ext>
            </a:extLst>
          </p:cNvPr>
          <p:cNvSpPr txBox="1">
            <a:spLocks/>
          </p:cNvSpPr>
          <p:nvPr/>
        </p:nvSpPr>
        <p:spPr>
          <a:xfrm>
            <a:off x="2773599" y="2175941"/>
            <a:ext cx="3771517" cy="20436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9933"/>
                </a:solidFill>
              </a:rPr>
              <a:t>Retrato por Município dos fundos aprovados (€) para as operações PIICIE</a:t>
            </a:r>
          </a:p>
          <a:p>
            <a:r>
              <a:rPr lang="pt-PT" sz="1600" b="1" dirty="0">
                <a:solidFill>
                  <a:srgbClr val="FF9933"/>
                </a:solidFill>
              </a:rPr>
              <a:t>174 operações municipais</a:t>
            </a:r>
          </a:p>
          <a:p>
            <a:r>
              <a:rPr lang="pt-PT" sz="1500" b="1" dirty="0">
                <a:solidFill>
                  <a:srgbClr val="FF9933"/>
                </a:solidFill>
              </a:rPr>
              <a:t>52 411 037,54 </a:t>
            </a:r>
            <a:r>
              <a:rPr lang="pt-PT" sz="1400" b="1" dirty="0">
                <a:solidFill>
                  <a:srgbClr val="FF9933"/>
                </a:solidFill>
              </a:rPr>
              <a:t>€</a:t>
            </a:r>
          </a:p>
        </p:txBody>
      </p:sp>
      <p:graphicFrame>
        <p:nvGraphicFramePr>
          <p:cNvPr id="7" name="Table 32">
            <a:extLst>
              <a:ext uri="{FF2B5EF4-FFF2-40B4-BE49-F238E27FC236}">
                <a16:creationId xmlns:a16="http://schemas.microsoft.com/office/drawing/2014/main" id="{C5290BE8-68AE-49EC-8EB6-B0E17C140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048604"/>
              </p:ext>
            </p:extLst>
          </p:nvPr>
        </p:nvGraphicFramePr>
        <p:xfrm>
          <a:off x="2786657" y="4543425"/>
          <a:ext cx="3694881" cy="2282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41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2288640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</a:tblGrid>
              <a:tr h="442891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PIICIE Municipais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 municípios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104 operações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30 117 669,88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 municípios</a:t>
                      </a:r>
                    </a:p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361950" algn="l"/>
                        </a:tabLst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23 operações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  <a:tabLst>
                          <a:tab pos="361950" algn="l"/>
                        </a:tabLst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9 911 530,95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€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61323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361950" marR="0" lvl="0" indent="-17145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39 municípios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47 operações     </a:t>
                      </a:r>
                    </a:p>
                    <a:p>
                      <a:pPr marL="3619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12 381 836,71 </a:t>
                      </a:r>
                      <a:r>
                        <a:rPr lang="pt-PT" sz="1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€</a:t>
                      </a: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</a:tbl>
          </a:graphicData>
        </a:graphic>
      </p:graphicFrame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E848DF0-8FAC-43CE-A366-33A41C554594}"/>
              </a:ext>
            </a:extLst>
          </p:cNvPr>
          <p:cNvSpPr/>
          <p:nvPr/>
        </p:nvSpPr>
        <p:spPr>
          <a:xfrm>
            <a:off x="4413608" y="5065939"/>
            <a:ext cx="1409700" cy="306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702D61-4308-449D-BB74-4089445F9B80}"/>
              </a:ext>
            </a:extLst>
          </p:cNvPr>
          <p:cNvSpPr/>
          <p:nvPr/>
        </p:nvSpPr>
        <p:spPr>
          <a:xfrm>
            <a:off x="4413608" y="5666015"/>
            <a:ext cx="1409700" cy="306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5621490-3F92-4CCD-8B43-7A58BE9B1E6F}"/>
              </a:ext>
            </a:extLst>
          </p:cNvPr>
          <p:cNvSpPr/>
          <p:nvPr/>
        </p:nvSpPr>
        <p:spPr>
          <a:xfrm>
            <a:off x="4413608" y="6285140"/>
            <a:ext cx="1409700" cy="306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04E77E3F-09AF-4045-95F4-7B7559E65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3668942"/>
              </p:ext>
            </p:extLst>
          </p:nvPr>
        </p:nvGraphicFramePr>
        <p:xfrm>
          <a:off x="6459392" y="321797"/>
          <a:ext cx="2255983" cy="121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175D64CD-004F-4081-8969-CD6F5872B4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2325396"/>
              </p:ext>
            </p:extLst>
          </p:nvPr>
        </p:nvGraphicFramePr>
        <p:xfrm>
          <a:off x="6474877" y="1596951"/>
          <a:ext cx="2255983" cy="646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0" name="Imagem 29">
            <a:extLst>
              <a:ext uri="{FF2B5EF4-FFF2-40B4-BE49-F238E27FC236}">
                <a16:creationId xmlns:a16="http://schemas.microsoft.com/office/drawing/2014/main" id="{184748BA-9782-4A21-93D7-D3A78F0902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519" r="1765" b="71604"/>
          <a:stretch/>
        </p:blipFill>
        <p:spPr>
          <a:xfrm>
            <a:off x="8552009" y="7018"/>
            <a:ext cx="2706541" cy="194734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BB80617-DF40-4B3D-BDA7-905B5EC06B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9124" t="46879" r="14435" b="7420"/>
          <a:stretch/>
        </p:blipFill>
        <p:spPr>
          <a:xfrm>
            <a:off x="8409415" y="3207283"/>
            <a:ext cx="2255983" cy="313418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8F552CB6-A665-4B83-AA17-5057D92127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285" t="63333" r="47394" b="22449"/>
          <a:stretch/>
        </p:blipFill>
        <p:spPr>
          <a:xfrm>
            <a:off x="7937956" y="3992680"/>
            <a:ext cx="1132856" cy="975088"/>
          </a:xfrm>
          <a:prstGeom prst="rect">
            <a:avLst/>
          </a:prstGeom>
        </p:spPr>
      </p:pic>
      <p:cxnSp>
        <p:nvCxnSpPr>
          <p:cNvPr id="38" name="Conexão: Ângulo Reto 37">
            <a:extLst>
              <a:ext uri="{FF2B5EF4-FFF2-40B4-BE49-F238E27FC236}">
                <a16:creationId xmlns:a16="http://schemas.microsoft.com/office/drawing/2014/main" id="{155AB687-0AF2-4FDA-99A6-7F5D71437894}"/>
              </a:ext>
            </a:extLst>
          </p:cNvPr>
          <p:cNvCxnSpPr/>
          <p:nvPr/>
        </p:nvCxnSpPr>
        <p:spPr>
          <a:xfrm>
            <a:off x="8115300" y="914400"/>
            <a:ext cx="504000" cy="247650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: Ângulo Reto 39">
            <a:extLst>
              <a:ext uri="{FF2B5EF4-FFF2-40B4-BE49-F238E27FC236}">
                <a16:creationId xmlns:a16="http://schemas.microsoft.com/office/drawing/2014/main" id="{E1036596-F703-4B15-A89C-3BE1D899132C}"/>
              </a:ext>
            </a:extLst>
          </p:cNvPr>
          <p:cNvCxnSpPr>
            <a:cxnSpLocks/>
          </p:cNvCxnSpPr>
          <p:nvPr/>
        </p:nvCxnSpPr>
        <p:spPr>
          <a:xfrm>
            <a:off x="8540360" y="2444402"/>
            <a:ext cx="2196000" cy="2520000"/>
          </a:xfrm>
          <a:prstGeom prst="bentConnector3">
            <a:avLst>
              <a:gd name="adj1" fmla="val 110082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F18257C-2B40-49BC-8950-C6F0C5701A5F}"/>
              </a:ext>
            </a:extLst>
          </p:cNvPr>
          <p:cNvGrpSpPr/>
          <p:nvPr/>
        </p:nvGrpSpPr>
        <p:grpSpPr>
          <a:xfrm>
            <a:off x="6561687" y="1776999"/>
            <a:ext cx="1404000" cy="2808000"/>
            <a:chOff x="6561687" y="1776999"/>
            <a:chExt cx="1404000" cy="2808000"/>
          </a:xfrm>
        </p:grpSpPr>
        <p:cxnSp>
          <p:nvCxnSpPr>
            <p:cNvPr id="52" name="Conexão: Ângulo Reto 51">
              <a:extLst>
                <a:ext uri="{FF2B5EF4-FFF2-40B4-BE49-F238E27FC236}">
                  <a16:creationId xmlns:a16="http://schemas.microsoft.com/office/drawing/2014/main" id="{19513AD6-17C6-4360-86BD-0A9393BAA9C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9687" y="2478999"/>
              <a:ext cx="2808000" cy="1404000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xão reta 61">
              <a:extLst>
                <a:ext uri="{FF2B5EF4-FFF2-40B4-BE49-F238E27FC236}">
                  <a16:creationId xmlns:a16="http://schemas.microsoft.com/office/drawing/2014/main" id="{111D1661-3775-4CFB-A903-BA5687EF007D}"/>
                </a:ext>
              </a:extLst>
            </p:cNvPr>
            <p:cNvCxnSpPr/>
            <p:nvPr/>
          </p:nvCxnSpPr>
          <p:spPr>
            <a:xfrm>
              <a:off x="6561687" y="1777279"/>
              <a:ext cx="44284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8" name="Gráfico 67">
            <a:extLst>
              <a:ext uri="{FF2B5EF4-FFF2-40B4-BE49-F238E27FC236}">
                <a16:creationId xmlns:a16="http://schemas.microsoft.com/office/drawing/2014/main" id="{C1AF829F-154F-43B0-909E-D25971416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5251"/>
              </p:ext>
            </p:extLst>
          </p:nvPr>
        </p:nvGraphicFramePr>
        <p:xfrm>
          <a:off x="6558100" y="2295854"/>
          <a:ext cx="2172760" cy="437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0" name="Oval 69">
            <a:extLst>
              <a:ext uri="{FF2B5EF4-FFF2-40B4-BE49-F238E27FC236}">
                <a16:creationId xmlns:a16="http://schemas.microsoft.com/office/drawing/2014/main" id="{7016FC52-1208-49AA-A027-75AEE1F8D964}"/>
              </a:ext>
            </a:extLst>
          </p:cNvPr>
          <p:cNvSpPr/>
          <p:nvPr/>
        </p:nvSpPr>
        <p:spPr>
          <a:xfrm>
            <a:off x="8762998" y="1307526"/>
            <a:ext cx="360000" cy="360000"/>
          </a:xfrm>
          <a:prstGeom prst="ellipse">
            <a:avLst/>
          </a:prstGeom>
          <a:solidFill>
            <a:srgbClr val="FFCCCC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E3778CB-AD1F-4415-A762-56B5140177AE}"/>
              </a:ext>
            </a:extLst>
          </p:cNvPr>
          <p:cNvSpPr/>
          <p:nvPr/>
        </p:nvSpPr>
        <p:spPr>
          <a:xfrm>
            <a:off x="9772649" y="333375"/>
            <a:ext cx="576000" cy="576000"/>
          </a:xfrm>
          <a:prstGeom prst="ellipse">
            <a:avLst/>
          </a:prstGeom>
          <a:solidFill>
            <a:srgbClr val="FFCCCC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6C3973-E371-45F5-8408-833677BDA47B}"/>
              </a:ext>
            </a:extLst>
          </p:cNvPr>
          <p:cNvSpPr/>
          <p:nvPr/>
        </p:nvSpPr>
        <p:spPr>
          <a:xfrm>
            <a:off x="8229361" y="4323474"/>
            <a:ext cx="252000" cy="252000"/>
          </a:xfrm>
          <a:prstGeom prst="ellipse">
            <a:avLst/>
          </a:prstGeom>
          <a:solidFill>
            <a:srgbClr val="FFCCCC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39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Graphic spid="17" grpId="0">
        <p:bldAsOne/>
      </p:bldGraphic>
      <p:bldGraphic spid="18" grpId="0">
        <p:bldAsOne/>
      </p:bldGraphic>
      <p:bldGraphic spid="68" grpId="0">
        <p:bldAsOne/>
      </p:bldGraphic>
      <p:bldP spid="70" grpId="0" animBg="1"/>
      <p:bldP spid="7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dirty="0"/>
              <a:t>PIICIE Municipais</a:t>
            </a:r>
            <a:br>
              <a:rPr lang="pt-PT" dirty="0"/>
            </a:br>
            <a:r>
              <a:rPr lang="pt-PT" sz="1600" i="1" dirty="0"/>
              <a:t>1ª geração de operações aprovadas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CB0B80B-DD90-4744-B27E-032311D2C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88968" y="3726270"/>
            <a:ext cx="2201706" cy="3114000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44F7EA9-F594-4A2B-806D-050C3AC85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780" y="3726270"/>
            <a:ext cx="2201706" cy="3114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D17228-2907-424E-BA79-2338274F1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117" y="3726270"/>
            <a:ext cx="2201706" cy="3114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8D98D2-3E2F-4FCA-A461-6714AE190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2632" y="3726270"/>
            <a:ext cx="2201706" cy="3114000"/>
          </a:xfrm>
          <a:prstGeom prst="rect">
            <a:avLst/>
          </a:prstGeom>
        </p:spPr>
      </p:pic>
      <p:sp>
        <p:nvSpPr>
          <p:cNvPr id="8" name="Marcador de Posição de Conteúdo 3">
            <a:extLst>
              <a:ext uri="{FF2B5EF4-FFF2-40B4-BE49-F238E27FC236}">
                <a16:creationId xmlns:a16="http://schemas.microsoft.com/office/drawing/2014/main" id="{DC629565-6DD4-47F4-A0AA-0D70635C1475}"/>
              </a:ext>
            </a:extLst>
          </p:cNvPr>
          <p:cNvSpPr txBox="1">
            <a:spLocks/>
          </p:cNvSpPr>
          <p:nvPr/>
        </p:nvSpPr>
        <p:spPr>
          <a:xfrm>
            <a:off x="2773599" y="1680641"/>
            <a:ext cx="8598307" cy="3997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rgbClr val="FF9933"/>
                </a:solidFill>
              </a:rPr>
              <a:t>Fundos aprovados por Município por ano de início das operações</a:t>
            </a:r>
          </a:p>
        </p:txBody>
      </p:sp>
      <p:graphicFrame>
        <p:nvGraphicFramePr>
          <p:cNvPr id="17" name="Table 32">
            <a:extLst>
              <a:ext uri="{FF2B5EF4-FFF2-40B4-BE49-F238E27FC236}">
                <a16:creationId xmlns:a16="http://schemas.microsoft.com/office/drawing/2014/main" id="{48AA7D98-9FAC-47BF-9585-BD3BBFA49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883948"/>
              </p:ext>
            </p:extLst>
          </p:nvPr>
        </p:nvGraphicFramePr>
        <p:xfrm>
          <a:off x="2488480" y="2142627"/>
          <a:ext cx="886532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1945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10428396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245522423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3179677482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12432116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Regionais </a:t>
                      </a:r>
                    </a:p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do Continente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2017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16 831 783,66 €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2018</a:t>
                      </a:r>
                    </a:p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25 884 811,10 €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2019</a:t>
                      </a:r>
                    </a:p>
                    <a:p>
                      <a:pPr algn="ctr" fontAlgn="b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5 949 026,39 €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FA em 2020</a:t>
                      </a:r>
                    </a:p>
                    <a:p>
                      <a:pPr algn="ctr" fontAlgn="b"/>
                      <a:r>
                        <a:rPr lang="pt-PT" sz="1000" b="1" kern="12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3 745 416,39 €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23962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="1" baseline="0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</a:p>
                    <a:p>
                      <a:pPr algn="l"/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30 117 669,88 </a:t>
                      </a: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1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5 987 589,38 €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21 785 752,10 €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2 344 328,40 €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pt-P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181068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9 911 530,95 </a:t>
                      </a:r>
                      <a:r>
                        <a:rPr lang="pt-P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5 114 143,49 €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1 173 207,07 €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1 992 998,75 €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1 631 181,64 €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260580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12 381 836,71 </a:t>
                      </a:r>
                      <a:r>
                        <a:rPr lang="pt-PT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</a:t>
                      </a:r>
                      <a:endParaRPr lang="pt-PT" sz="800" b="0" dirty="0">
                        <a:solidFill>
                          <a:schemeClr val="bg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5 730 050,79 €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2 925 851,93 €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1 611 699,24 €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 Municípios</a:t>
                      </a:r>
                    </a:p>
                    <a:p>
                      <a:pPr algn="ctr" fontAlgn="b"/>
                      <a:r>
                        <a:rPr lang="pt-PT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2 114 234,75 €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</a:tbl>
          </a:graphicData>
        </a:graphic>
      </p:graphicFrame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96E961FC-2A32-4162-8DF2-548D64D71A97}"/>
              </a:ext>
            </a:extLst>
          </p:cNvPr>
          <p:cNvSpPr/>
          <p:nvPr/>
        </p:nvSpPr>
        <p:spPr>
          <a:xfrm>
            <a:off x="9558635" y="2941133"/>
            <a:ext cx="1409700" cy="324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714C168-F118-4A72-9EAD-626BE4749ACB}"/>
              </a:ext>
            </a:extLst>
          </p:cNvPr>
          <p:cNvSpPr/>
          <p:nvPr/>
        </p:nvSpPr>
        <p:spPr>
          <a:xfrm>
            <a:off x="7371869" y="3334289"/>
            <a:ext cx="1409700" cy="324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B8E1D636-C344-44F3-B872-2F85233819A0}"/>
              </a:ext>
            </a:extLst>
          </p:cNvPr>
          <p:cNvCxnSpPr>
            <a:cxnSpLocks/>
          </p:cNvCxnSpPr>
          <p:nvPr/>
        </p:nvCxnSpPr>
        <p:spPr>
          <a:xfrm>
            <a:off x="3611082" y="2496214"/>
            <a:ext cx="8858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B9C1F290-0EA1-46BF-A494-B46C823903C0}"/>
              </a:ext>
            </a:extLst>
          </p:cNvPr>
          <p:cNvCxnSpPr>
            <a:cxnSpLocks/>
          </p:cNvCxnSpPr>
          <p:nvPr/>
        </p:nvCxnSpPr>
        <p:spPr>
          <a:xfrm>
            <a:off x="5369004" y="2496214"/>
            <a:ext cx="8858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ítulo 1">
            <a:extLst>
              <a:ext uri="{FF2B5EF4-FFF2-40B4-BE49-F238E27FC236}">
                <a16:creationId xmlns:a16="http://schemas.microsoft.com/office/drawing/2014/main" id="{3C677676-3F25-4782-BA50-266C5500A8BE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5. Mapeamento das operações PIICIE no Continente</a:t>
            </a:r>
            <a:endParaRPr lang="pt-PT" sz="1800" i="1" dirty="0"/>
          </a:p>
        </p:txBody>
      </p:sp>
    </p:spTree>
    <p:extLst>
      <p:ext uri="{BB962C8B-B14F-4D97-AF65-F5344CB8AC3E}">
        <p14:creationId xmlns:p14="http://schemas.microsoft.com/office/powerpoint/2010/main" val="326286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E5ECD-1351-4D02-9E9F-A80B4F86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/>
            <a:r>
              <a:rPr lang="pt-PT" dirty="0"/>
              <a:t>Tipificação de operações PIICIE</a:t>
            </a:r>
            <a:br>
              <a:rPr lang="pt-PT" dirty="0"/>
            </a:br>
            <a:r>
              <a:rPr lang="pt-PT" sz="1600" i="1" dirty="0"/>
              <a:t>Seleção de uma amostra de casos na região Centro</a:t>
            </a:r>
            <a:endParaRPr lang="pt-PT" sz="16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C4C9B8A-8B62-4265-85AA-99E9B205C7FE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6. Tipificação de operações PIICIE na região Centro</a:t>
            </a:r>
            <a:endParaRPr lang="pt-PT" sz="1800" i="1" dirty="0"/>
          </a:p>
        </p:txBody>
      </p:sp>
    </p:spTree>
    <p:extLst>
      <p:ext uri="{BB962C8B-B14F-4D97-AF65-F5344CB8AC3E}">
        <p14:creationId xmlns:p14="http://schemas.microsoft.com/office/powerpoint/2010/main" val="303972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E5ECD-1351-4D02-9E9F-A80B4F869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l"/>
            <a:r>
              <a:rPr lang="pt-PT" dirty="0"/>
              <a:t>Observações finais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BC4C9B8A-8B62-4265-85AA-99E9B205C7FE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7. Observações finais e pistas para trabalhos futuros</a:t>
            </a:r>
            <a:endParaRPr lang="pt-PT" sz="1800" i="1" dirty="0"/>
          </a:p>
        </p:txBody>
      </p:sp>
    </p:spTree>
    <p:extLst>
      <p:ext uri="{BB962C8B-B14F-4D97-AF65-F5344CB8AC3E}">
        <p14:creationId xmlns:p14="http://schemas.microsoft.com/office/powerpoint/2010/main" val="113293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132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 useBgFill="1">
        <p:nvSpPr>
          <p:cNvPr id="43" name="Retângulo 4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39686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D5D5B6-1EE6-4A33-9D8C-0932DF771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8178793" cy="1077229"/>
          </a:xfrm>
        </p:spPr>
        <p:txBody>
          <a:bodyPr rtlCol="0">
            <a:normAutofit fontScale="90000"/>
          </a:bodyPr>
          <a:lstStyle/>
          <a:p>
            <a:pPr algn="l"/>
            <a:r>
              <a:rPr lang="pt-PT" dirty="0">
                <a:solidFill>
                  <a:srgbClr val="FF0000"/>
                </a:solidFill>
              </a:rPr>
              <a:t>Inserir linha cronológica de visibilidade dos indicadores educativos em função dos QFP</a:t>
            </a:r>
            <a:br>
              <a:rPr lang="pt-PT" dirty="0">
                <a:solidFill>
                  <a:srgbClr val="FF0000"/>
                </a:solidFill>
              </a:rPr>
            </a:br>
            <a:r>
              <a:rPr lang="pt-PT" sz="2200" dirty="0">
                <a:solidFill>
                  <a:srgbClr val="FF0000"/>
                </a:solidFill>
              </a:rPr>
              <a:t>(hipótese para o futuro – depois cruzar com os indicadores da educação inclusiva?)</a:t>
            </a:r>
          </a:p>
        </p:txBody>
      </p:sp>
      <p:graphicFrame>
        <p:nvGraphicFramePr>
          <p:cNvPr id="36" name="Marcador de Posição de Conteúdo 2" descr="SmartArt de linha cronológica retangular com cantos arredondados">
            <a:extLst>
              <a:ext uri="{FF2B5EF4-FFF2-40B4-BE49-F238E27FC236}">
                <a16:creationId xmlns:a16="http://schemas.microsoft.com/office/drawing/2014/main" id="{6BA025B2-6EAF-4BAB-AE0F-7FFFCD4D8A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631941"/>
              </p:ext>
            </p:extLst>
          </p:nvPr>
        </p:nvGraphicFramePr>
        <p:xfrm>
          <a:off x="2611807" y="2367883"/>
          <a:ext cx="7958331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173C04BC-1A3E-4FDF-BFB0-2123B4DA9B29}"/>
              </a:ext>
            </a:extLst>
          </p:cNvPr>
          <p:cNvGrpSpPr/>
          <p:nvPr/>
        </p:nvGrpSpPr>
        <p:grpSpPr>
          <a:xfrm>
            <a:off x="804862" y="3074777"/>
            <a:ext cx="3613890" cy="1178391"/>
            <a:chOff x="3885" y="0"/>
            <a:chExt cx="3613890" cy="1178391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1E5D52AA-32E8-47CD-BBF0-AA96BC2307BC}"/>
                </a:ext>
              </a:extLst>
            </p:cNvPr>
            <p:cNvSpPr/>
            <p:nvPr/>
          </p:nvSpPr>
          <p:spPr>
            <a:xfrm>
              <a:off x="3885" y="0"/>
              <a:ext cx="3613890" cy="1178391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C3F7EC76-A126-4FBD-84FD-8B0637E234E0}"/>
                </a:ext>
              </a:extLst>
            </p:cNvPr>
            <p:cNvSpPr txBox="1"/>
            <p:nvPr/>
          </p:nvSpPr>
          <p:spPr>
            <a:xfrm>
              <a:off x="3885" y="0"/>
              <a:ext cx="3613890" cy="11783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83820" numCol="1" spcCol="1270" rtlCol="0" anchor="b" anchorCtr="1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100" dirty="0">
                  <a:solidFill>
                    <a:srgbClr val="FF0000"/>
                  </a:solidFill>
                </a:rPr>
                <a:t>Mais antigos?</a:t>
              </a:r>
            </a:p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1100" dirty="0">
                  <a:solidFill>
                    <a:srgbClr val="FF0000"/>
                  </a:solidFill>
                </a:rPr>
                <a:t>…</a:t>
              </a:r>
              <a:endParaRPr lang="pt-PT" sz="1100" kern="1200" noProof="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92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Impacto dos Fundos Europeus dos QFP</a:t>
            </a:r>
            <a:r>
              <a:rPr lang="pt-PT" sz="3800" dirty="0"/>
              <a:t/>
            </a:r>
            <a:br>
              <a:rPr lang="pt-PT" sz="3800" dirty="0"/>
            </a:br>
            <a:r>
              <a:rPr lang="pt-PT" sz="2000" dirty="0"/>
              <a:t>(Quadros Financeiros Plurianuais) </a:t>
            </a:r>
          </a:p>
        </p:txBody>
      </p:sp>
      <p:pic>
        <p:nvPicPr>
          <p:cNvPr id="2050" name="Imagem 1">
            <a:extLst>
              <a:ext uri="{FF2B5EF4-FFF2-40B4-BE49-F238E27FC236}">
                <a16:creationId xmlns:a16="http://schemas.microsoft.com/office/drawing/2014/main" id="{95512EA6-D7DB-4D4D-B078-21081D0D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811" y="4688291"/>
            <a:ext cx="2029646" cy="207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C266A8F8-4AB2-4691-9AA3-1B231CF7E0EC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41913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1. Impactos dos fundos estruturais nas regiões da UE</a:t>
            </a:r>
            <a:endParaRPr lang="pt-PT" sz="1800" i="1" dirty="0"/>
          </a:p>
        </p:txBody>
      </p:sp>
      <p:graphicFrame>
        <p:nvGraphicFramePr>
          <p:cNvPr id="8" name="Table 32">
            <a:extLst>
              <a:ext uri="{FF2B5EF4-FFF2-40B4-BE49-F238E27FC236}">
                <a16:creationId xmlns:a16="http://schemas.microsoft.com/office/drawing/2014/main" id="{5FD06074-C088-4296-9373-6996A050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403579"/>
              </p:ext>
            </p:extLst>
          </p:nvPr>
        </p:nvGraphicFramePr>
        <p:xfrm>
          <a:off x="6145629" y="2006628"/>
          <a:ext cx="174755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55">
                  <a:extLst>
                    <a:ext uri="{9D8B030D-6E8A-4147-A177-3AD203B41FA5}">
                      <a16:colId xmlns:a16="http://schemas.microsoft.com/office/drawing/2014/main" val="763381524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2007-2013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1496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FCOESÃO </a:t>
                      </a:r>
                    </a:p>
                    <a:p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FEDER </a:t>
                      </a:r>
                    </a:p>
                    <a:p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FSE </a:t>
                      </a:r>
                    </a:p>
                    <a:p>
                      <a:endParaRPr lang="pt-PT" sz="14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endParaRPr lang="pt-PT" sz="14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Ver mais informação em:</a:t>
                      </a:r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hlinkClick r:id="rId3"/>
                        </a:rPr>
                        <a:t>https://www.adcoesao.pt/content/1986-1988-qca-i-ii-iii-e-qren</a:t>
                      </a:r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</a:tbl>
          </a:graphicData>
        </a:graphic>
      </p:graphicFrame>
      <p:sp>
        <p:nvSpPr>
          <p:cNvPr id="7" name="Hexágono 6">
            <a:extLst>
              <a:ext uri="{FF2B5EF4-FFF2-40B4-BE49-F238E27FC236}">
                <a16:creationId xmlns:a16="http://schemas.microsoft.com/office/drawing/2014/main" id="{EFEC0FF5-8621-4606-B639-F215A968AE79}"/>
              </a:ext>
            </a:extLst>
          </p:cNvPr>
          <p:cNvSpPr/>
          <p:nvPr/>
        </p:nvSpPr>
        <p:spPr>
          <a:xfrm>
            <a:off x="8954858" y="5038725"/>
            <a:ext cx="767096" cy="675352"/>
          </a:xfrm>
          <a:prstGeom prst="hexagon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70280E8A-93EE-42E9-8995-7D3A470C73D9}"/>
              </a:ext>
            </a:extLst>
          </p:cNvPr>
          <p:cNvSpPr/>
          <p:nvPr/>
        </p:nvSpPr>
        <p:spPr>
          <a:xfrm>
            <a:off x="8335598" y="4700691"/>
            <a:ext cx="767096" cy="675352"/>
          </a:xfrm>
          <a:prstGeom prst="hexagon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Marcador de Posição de Conteúdo 3">
            <a:extLst>
              <a:ext uri="{FF2B5EF4-FFF2-40B4-BE49-F238E27FC236}">
                <a16:creationId xmlns:a16="http://schemas.microsoft.com/office/drawing/2014/main" id="{51DE8D85-035D-43A7-9F46-3BF8F02F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3260245" cy="3997828"/>
          </a:xfrm>
        </p:spPr>
        <p:txBody>
          <a:bodyPr anchor="t">
            <a:noAutofit/>
          </a:bodyPr>
          <a:lstStyle/>
          <a:p>
            <a:r>
              <a:rPr lang="pt-PT" sz="1600" dirty="0"/>
              <a:t>As investigações sobre o impacto dos fundos no desenvolvimento regional não são consensuais</a:t>
            </a:r>
          </a:p>
          <a:p>
            <a:r>
              <a:rPr lang="pt-PT" sz="1600" dirty="0"/>
              <a:t>Os impactos devem passar pelo desenvolvimento económico, mas também das relações interinstitucionais e de uma governança mais robusta</a:t>
            </a:r>
          </a:p>
          <a:p>
            <a:r>
              <a:rPr lang="pt-PT" sz="1600" dirty="0"/>
              <a:t>Apesar de diferentes leituras, são associados a uma noção de </a:t>
            </a:r>
            <a:r>
              <a:rPr lang="pt-PT" sz="1600" i="1" dirty="0"/>
              <a:t>“valor acrescentado”</a:t>
            </a:r>
          </a:p>
        </p:txBody>
      </p:sp>
      <p:graphicFrame>
        <p:nvGraphicFramePr>
          <p:cNvPr id="12" name="Table 32">
            <a:extLst>
              <a:ext uri="{FF2B5EF4-FFF2-40B4-BE49-F238E27FC236}">
                <a16:creationId xmlns:a16="http://schemas.microsoft.com/office/drawing/2014/main" id="{B138EC53-CE2A-42C1-A42D-2AD8C5BC5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782190"/>
              </p:ext>
            </p:extLst>
          </p:nvPr>
        </p:nvGraphicFramePr>
        <p:xfrm>
          <a:off x="7921489" y="2006628"/>
          <a:ext cx="176864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42">
                  <a:extLst>
                    <a:ext uri="{9D8B030D-6E8A-4147-A177-3AD203B41FA5}">
                      <a16:colId xmlns:a16="http://schemas.microsoft.com/office/drawing/2014/main" val="1298405258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2014-2020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1496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FCOESÃO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431925" algn="l"/>
                        </a:tabLst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FSE </a:t>
                      </a:r>
                    </a:p>
                    <a:p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FEADER</a:t>
                      </a:r>
                    </a:p>
                    <a:p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FEAMP</a:t>
                      </a:r>
                    </a:p>
                    <a:p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r>
                        <a:rPr lang="pt-PT" sz="1000" b="0" i="0" u="none" strike="noStrike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Ver mais informação em: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hlinkClick r:id="rId4"/>
                        </a:rPr>
                        <a:t>https://eurocid.mne.gov.pt/apoios-financeiros/fundos-europeus-0</a:t>
                      </a:r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</a:tbl>
          </a:graphicData>
        </a:graphic>
      </p:graphicFrame>
      <p:graphicFrame>
        <p:nvGraphicFramePr>
          <p:cNvPr id="13" name="Table 32">
            <a:extLst>
              <a:ext uri="{FF2B5EF4-FFF2-40B4-BE49-F238E27FC236}">
                <a16:creationId xmlns:a16="http://schemas.microsoft.com/office/drawing/2014/main" id="{D175D0B2-1131-4260-B6B7-0A668CEFE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638813"/>
              </p:ext>
            </p:extLst>
          </p:nvPr>
        </p:nvGraphicFramePr>
        <p:xfrm>
          <a:off x="9718489" y="2006628"/>
          <a:ext cx="161223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231">
                  <a:extLst>
                    <a:ext uri="{9D8B030D-6E8A-4147-A177-3AD203B41FA5}">
                      <a16:colId xmlns:a16="http://schemas.microsoft.com/office/drawing/2014/main" val="1378897033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2021-2027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1496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FCOESÃO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FEDER</a:t>
                      </a:r>
                    </a:p>
                    <a:p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FSE+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FEADER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b="1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FEAMPA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b="1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b="0" i="0" u="none" strike="noStrike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Ver mais informação em:</a:t>
                      </a:r>
                    </a:p>
                    <a:p>
                      <a:r>
                        <a:rPr lang="pt-PT" sz="1000" b="0" i="0" u="none" strike="noStrike" kern="1200" baseline="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hlinkClick r:id="rId5"/>
                        </a:rPr>
                        <a:t>https://eurocid.mne.gov.pt/artigos/fundos-europeus-2021-2027</a:t>
                      </a:r>
                      <a:endParaRPr lang="pt-PT" sz="1000" b="0" i="0" u="none" strike="noStrike" kern="1200" baseline="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</a:tbl>
          </a:graphicData>
        </a:graphic>
      </p:graphicFrame>
      <p:sp>
        <p:nvSpPr>
          <p:cNvPr id="14" name="Hexágono 13">
            <a:extLst>
              <a:ext uri="{FF2B5EF4-FFF2-40B4-BE49-F238E27FC236}">
                <a16:creationId xmlns:a16="http://schemas.microsoft.com/office/drawing/2014/main" id="{676CD7E2-782C-4F31-A45E-6696507C7E81}"/>
              </a:ext>
            </a:extLst>
          </p:cNvPr>
          <p:cNvSpPr/>
          <p:nvPr/>
        </p:nvSpPr>
        <p:spPr>
          <a:xfrm>
            <a:off x="8954858" y="5705475"/>
            <a:ext cx="767096" cy="675352"/>
          </a:xfrm>
          <a:prstGeom prst="hexagon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C84C4A49-135A-4C07-92D0-EA6000192E25}"/>
              </a:ext>
            </a:extLst>
          </p:cNvPr>
          <p:cNvSpPr/>
          <p:nvPr/>
        </p:nvSpPr>
        <p:spPr>
          <a:xfrm>
            <a:off x="8357854" y="6049298"/>
            <a:ext cx="767096" cy="675352"/>
          </a:xfrm>
          <a:prstGeom prst="hexagon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3ADCFBB7-CE00-4C28-9FB4-42B5A457B10E}"/>
              </a:ext>
            </a:extLst>
          </p:cNvPr>
          <p:cNvSpPr/>
          <p:nvPr/>
        </p:nvSpPr>
        <p:spPr>
          <a:xfrm>
            <a:off x="7734386" y="5716821"/>
            <a:ext cx="767096" cy="675352"/>
          </a:xfrm>
          <a:prstGeom prst="hexagon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Marcador de Posição de Conteúdo 3">
            <a:extLst>
              <a:ext uri="{FF2B5EF4-FFF2-40B4-BE49-F238E27FC236}">
                <a16:creationId xmlns:a16="http://schemas.microsoft.com/office/drawing/2014/main" id="{89119D6D-9A18-4982-ADB2-3935E09F02E3}"/>
              </a:ext>
            </a:extLst>
          </p:cNvPr>
          <p:cNvSpPr txBox="1">
            <a:spLocks/>
          </p:cNvSpPr>
          <p:nvPr/>
        </p:nvSpPr>
        <p:spPr>
          <a:xfrm>
            <a:off x="8465022" y="6091994"/>
            <a:ext cx="979671" cy="49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650" b="1" dirty="0">
                <a:solidFill>
                  <a:schemeClr val="bg1"/>
                </a:solidFill>
                <a:latin typeface="Arial Black" panose="020B0A04020102020204" pitchFamily="34" charset="0"/>
              </a:rPr>
              <a:t>FEAMPA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1118AB0F-778F-4B65-AFC7-1B47E1D0FF7E}"/>
              </a:ext>
            </a:extLst>
          </p:cNvPr>
          <p:cNvSpPr txBox="1">
            <a:spLocks/>
          </p:cNvSpPr>
          <p:nvPr/>
        </p:nvSpPr>
        <p:spPr>
          <a:xfrm rot="16200000">
            <a:off x="6122669" y="4984212"/>
            <a:ext cx="3299629" cy="447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800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Fonte: </a:t>
            </a:r>
            <a:r>
              <a:rPr lang="pt-PT" sz="800" i="1" dirty="0">
                <a:solidFill>
                  <a:schemeClr val="accent3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BLUEGUIDE_PT, 2015</a:t>
            </a:r>
          </a:p>
        </p:txBody>
      </p:sp>
      <p:sp>
        <p:nvSpPr>
          <p:cNvPr id="20" name="Marcador de Posição de Conteúdo 3">
            <a:extLst>
              <a:ext uri="{FF2B5EF4-FFF2-40B4-BE49-F238E27FC236}">
                <a16:creationId xmlns:a16="http://schemas.microsoft.com/office/drawing/2014/main" id="{5D937BF3-F2E2-46EF-B2B0-2C1DFFC51577}"/>
              </a:ext>
            </a:extLst>
          </p:cNvPr>
          <p:cNvSpPr txBox="1">
            <a:spLocks/>
          </p:cNvSpPr>
          <p:nvPr/>
        </p:nvSpPr>
        <p:spPr>
          <a:xfrm>
            <a:off x="9134874" y="5470433"/>
            <a:ext cx="979671" cy="49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650" b="1" dirty="0">
                <a:solidFill>
                  <a:schemeClr val="bg1"/>
                </a:solidFill>
                <a:latin typeface="Arial Black" panose="020B0A04020102020204" pitchFamily="34" charset="0"/>
              </a:rPr>
              <a:t>FSE+</a:t>
            </a:r>
          </a:p>
        </p:txBody>
      </p:sp>
    </p:spTree>
    <p:extLst>
      <p:ext uri="{BB962C8B-B14F-4D97-AF65-F5344CB8AC3E}">
        <p14:creationId xmlns:p14="http://schemas.microsoft.com/office/powerpoint/2010/main" val="37339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build="p"/>
      <p:bldP spid="14" grpId="0" animBg="1"/>
      <p:bldP spid="15" grpId="0" animBg="1"/>
      <p:bldP spid="16" grpId="0" animBg="1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e Conteúdo 3">
            <a:extLst>
              <a:ext uri="{FF2B5EF4-FFF2-40B4-BE49-F238E27FC236}">
                <a16:creationId xmlns:a16="http://schemas.microsoft.com/office/drawing/2014/main" id="{CE5EA8CE-175E-4004-9535-25A08AF5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997828"/>
          </a:xfrm>
        </p:spPr>
        <p:txBody>
          <a:bodyPr anchor="t"/>
          <a:lstStyle/>
          <a:p>
            <a:r>
              <a:rPr lang="pt-PT" sz="1800" dirty="0"/>
              <a:t>Fundos estruturais que apoiam o objetivo de Investimento no Emprego e no Crescimento – FEDER e FSE</a:t>
            </a:r>
            <a:endParaRPr lang="pt-PT" dirty="0"/>
          </a:p>
        </p:txBody>
      </p:sp>
      <p:graphicFrame>
        <p:nvGraphicFramePr>
          <p:cNvPr id="38" name="Table 32">
            <a:extLst>
              <a:ext uri="{FF2B5EF4-FFF2-40B4-BE49-F238E27FC236}">
                <a16:creationId xmlns:a16="http://schemas.microsoft.com/office/drawing/2014/main" id="{00F5321E-8A2D-4C0E-97B6-E84BC3CEF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16441"/>
              </p:ext>
            </p:extLst>
          </p:nvPr>
        </p:nvGraphicFramePr>
        <p:xfrm>
          <a:off x="7038975" y="2863695"/>
          <a:ext cx="1800225" cy="3584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3977402541"/>
                    </a:ext>
                  </a:extLst>
                </a:gridCol>
              </a:tblGrid>
              <a:tr h="717705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2021-2027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FEDER + FSE+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971333"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 Regiões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Norte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Centro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Alentejo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Açores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Madeira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759615"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Algarve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Lisboa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</a:tbl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dirty="0"/>
              <a:t>Elegibilidade das regiões portuguesas no âmbito da Política de Coesão da UE</a:t>
            </a:r>
            <a:endParaRPr lang="pt-PT" i="1" dirty="0"/>
          </a:p>
        </p:txBody>
      </p:sp>
      <p:graphicFrame>
        <p:nvGraphicFramePr>
          <p:cNvPr id="7" name="Table 32">
            <a:extLst>
              <a:ext uri="{FF2B5EF4-FFF2-40B4-BE49-F238E27FC236}">
                <a16:creationId xmlns:a16="http://schemas.microsoft.com/office/drawing/2014/main" id="{4B5CDF24-FCC5-47D6-97BA-29095DAE5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25816"/>
              </p:ext>
            </p:extLst>
          </p:nvPr>
        </p:nvGraphicFramePr>
        <p:xfrm>
          <a:off x="3343275" y="2863695"/>
          <a:ext cx="3676650" cy="3590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4928">
                  <a:extLst>
                    <a:ext uri="{9D8B030D-6E8A-4147-A177-3AD203B41FA5}">
                      <a16:colId xmlns:a16="http://schemas.microsoft.com/office/drawing/2014/main" val="763381524"/>
                    </a:ext>
                  </a:extLst>
                </a:gridCol>
                <a:gridCol w="1721722">
                  <a:extLst>
                    <a:ext uri="{9D8B030D-6E8A-4147-A177-3AD203B41FA5}">
                      <a16:colId xmlns:a16="http://schemas.microsoft.com/office/drawing/2014/main" val="1298405258"/>
                    </a:ext>
                  </a:extLst>
                </a:gridCol>
              </a:tblGrid>
              <a:tr h="593880">
                <a:tc>
                  <a:txBody>
                    <a:bodyPr/>
                    <a:lstStyle/>
                    <a:p>
                      <a:pPr algn="l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Elegibilidade das Regiões de nível NUTS 2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2014-2020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FEDER + FSE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9522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Regiões menos desenvolvidas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3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9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PIB per capita &lt;75% da média do PIB da UE-27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 Regiões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Norte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Centro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Alentejo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Açores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PT" sz="3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9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Cofinanciamento: até 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7596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Regiões em transição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3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9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PIB per capita entre 75% e 90% da média do PIB da UE-27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Algarve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pt-PT" sz="3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9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Cofinanciamento: até 80%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910590"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Regiões mais desenvolvidas</a:t>
                      </a:r>
                    </a:p>
                    <a:p>
                      <a:pPr algn="l"/>
                      <a:endParaRPr lang="pt-PT" sz="3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pt-PT" sz="900" b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PIB per capita &gt;90% da média do PIB da UE-27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2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 Regiões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Lisboa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Madeira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pt-PT" sz="3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PT" sz="900" b="0" kern="120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Cofinanciamento: até 50 e 85%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</a:tbl>
          </a:graphicData>
        </a:graphic>
      </p:graphicFrame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27CAE57-8A94-47ED-BD12-6E21AAE57F0B}"/>
              </a:ext>
            </a:extLst>
          </p:cNvPr>
          <p:cNvGrpSpPr/>
          <p:nvPr/>
        </p:nvGrpSpPr>
        <p:grpSpPr>
          <a:xfrm>
            <a:off x="9095926" y="3567498"/>
            <a:ext cx="1719330" cy="1926623"/>
            <a:chOff x="10164212" y="-45448"/>
            <a:chExt cx="1719330" cy="1926623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53BF4ECB-C219-4657-8E88-DFB073353F5A}"/>
                </a:ext>
              </a:extLst>
            </p:cNvPr>
            <p:cNvGrpSpPr/>
            <p:nvPr/>
          </p:nvGrpSpPr>
          <p:grpSpPr>
            <a:xfrm>
              <a:off x="11040375" y="-45448"/>
              <a:ext cx="843167" cy="1707008"/>
              <a:chOff x="8415670" y="2259419"/>
              <a:chExt cx="1541721" cy="3200400"/>
            </a:xfrm>
          </p:grpSpPr>
          <p:sp>
            <p:nvSpPr>
              <p:cNvPr id="25" name="Forma livre: Forma 24">
                <a:extLst>
                  <a:ext uri="{FF2B5EF4-FFF2-40B4-BE49-F238E27FC236}">
                    <a16:creationId xmlns:a16="http://schemas.microsoft.com/office/drawing/2014/main" id="{354FB06E-8C0E-46E4-B981-9D91D6A6AB32}"/>
                  </a:ext>
                </a:extLst>
              </p:cNvPr>
              <p:cNvSpPr/>
              <p:nvPr/>
            </p:nvSpPr>
            <p:spPr>
              <a:xfrm>
                <a:off x="8734647" y="2259419"/>
                <a:ext cx="1222744" cy="834655"/>
              </a:xfrm>
              <a:custGeom>
                <a:avLst/>
                <a:gdLst>
                  <a:gd name="connsiteX0" fmla="*/ 106325 w 1222744"/>
                  <a:gd name="connsiteY0" fmla="*/ 712381 h 834655"/>
                  <a:gd name="connsiteX1" fmla="*/ 106325 w 1222744"/>
                  <a:gd name="connsiteY1" fmla="*/ 712381 h 834655"/>
                  <a:gd name="connsiteX2" fmla="*/ 42530 w 1222744"/>
                  <a:gd name="connsiteY2" fmla="*/ 483781 h 834655"/>
                  <a:gd name="connsiteX3" fmla="*/ 15948 w 1222744"/>
                  <a:gd name="connsiteY3" fmla="*/ 297711 h 834655"/>
                  <a:gd name="connsiteX4" fmla="*/ 0 w 1222744"/>
                  <a:gd name="connsiteY4" fmla="*/ 186069 h 834655"/>
                  <a:gd name="connsiteX5" fmla="*/ 79744 w 1222744"/>
                  <a:gd name="connsiteY5" fmla="*/ 90376 h 834655"/>
                  <a:gd name="connsiteX6" fmla="*/ 127590 w 1222744"/>
                  <a:gd name="connsiteY6" fmla="*/ 47846 h 834655"/>
                  <a:gd name="connsiteX7" fmla="*/ 212651 w 1222744"/>
                  <a:gd name="connsiteY7" fmla="*/ 42530 h 834655"/>
                  <a:gd name="connsiteX8" fmla="*/ 287079 w 1222744"/>
                  <a:gd name="connsiteY8" fmla="*/ 0 h 834655"/>
                  <a:gd name="connsiteX9" fmla="*/ 350874 w 1222744"/>
                  <a:gd name="connsiteY9" fmla="*/ 58479 h 834655"/>
                  <a:gd name="connsiteX10" fmla="*/ 297711 w 1222744"/>
                  <a:gd name="connsiteY10" fmla="*/ 159488 h 834655"/>
                  <a:gd name="connsiteX11" fmla="*/ 324293 w 1222744"/>
                  <a:gd name="connsiteY11" fmla="*/ 212651 h 834655"/>
                  <a:gd name="connsiteX12" fmla="*/ 414669 w 1222744"/>
                  <a:gd name="connsiteY12" fmla="*/ 186069 h 834655"/>
                  <a:gd name="connsiteX13" fmla="*/ 446567 w 1222744"/>
                  <a:gd name="connsiteY13" fmla="*/ 148855 h 834655"/>
                  <a:gd name="connsiteX14" fmla="*/ 526311 w 1222744"/>
                  <a:gd name="connsiteY14" fmla="*/ 154172 h 834655"/>
                  <a:gd name="connsiteX15" fmla="*/ 584790 w 1222744"/>
                  <a:gd name="connsiteY15" fmla="*/ 170121 h 834655"/>
                  <a:gd name="connsiteX16" fmla="*/ 632637 w 1222744"/>
                  <a:gd name="connsiteY16" fmla="*/ 170121 h 834655"/>
                  <a:gd name="connsiteX17" fmla="*/ 659218 w 1222744"/>
                  <a:gd name="connsiteY17" fmla="*/ 186069 h 834655"/>
                  <a:gd name="connsiteX18" fmla="*/ 738962 w 1222744"/>
                  <a:gd name="connsiteY18" fmla="*/ 170121 h 834655"/>
                  <a:gd name="connsiteX19" fmla="*/ 781493 w 1222744"/>
                  <a:gd name="connsiteY19" fmla="*/ 122274 h 834655"/>
                  <a:gd name="connsiteX20" fmla="*/ 781493 w 1222744"/>
                  <a:gd name="connsiteY20" fmla="*/ 101009 h 834655"/>
                  <a:gd name="connsiteX21" fmla="*/ 845288 w 1222744"/>
                  <a:gd name="connsiteY21" fmla="*/ 111641 h 834655"/>
                  <a:gd name="connsiteX22" fmla="*/ 887818 w 1222744"/>
                  <a:gd name="connsiteY22" fmla="*/ 116958 h 834655"/>
                  <a:gd name="connsiteX23" fmla="*/ 962246 w 1222744"/>
                  <a:gd name="connsiteY23" fmla="*/ 122274 h 834655"/>
                  <a:gd name="connsiteX24" fmla="*/ 983511 w 1222744"/>
                  <a:gd name="connsiteY24" fmla="*/ 122274 h 834655"/>
                  <a:gd name="connsiteX25" fmla="*/ 1031358 w 1222744"/>
                  <a:gd name="connsiteY25" fmla="*/ 122274 h 834655"/>
                  <a:gd name="connsiteX26" fmla="*/ 1041990 w 1222744"/>
                  <a:gd name="connsiteY26" fmla="*/ 116958 h 834655"/>
                  <a:gd name="connsiteX27" fmla="*/ 1063255 w 1222744"/>
                  <a:gd name="connsiteY27" fmla="*/ 180753 h 834655"/>
                  <a:gd name="connsiteX28" fmla="*/ 1089837 w 1222744"/>
                  <a:gd name="connsiteY28" fmla="*/ 287079 h 834655"/>
                  <a:gd name="connsiteX29" fmla="*/ 1121734 w 1222744"/>
                  <a:gd name="connsiteY29" fmla="*/ 292395 h 834655"/>
                  <a:gd name="connsiteX30" fmla="*/ 1148316 w 1222744"/>
                  <a:gd name="connsiteY30" fmla="*/ 292395 h 834655"/>
                  <a:gd name="connsiteX31" fmla="*/ 1222744 w 1222744"/>
                  <a:gd name="connsiteY31" fmla="*/ 329609 h 834655"/>
                  <a:gd name="connsiteX32" fmla="*/ 1212111 w 1222744"/>
                  <a:gd name="connsiteY32" fmla="*/ 419986 h 834655"/>
                  <a:gd name="connsiteX33" fmla="*/ 1185530 w 1222744"/>
                  <a:gd name="connsiteY33" fmla="*/ 467832 h 834655"/>
                  <a:gd name="connsiteX34" fmla="*/ 1089837 w 1222744"/>
                  <a:gd name="connsiteY34" fmla="*/ 536944 h 834655"/>
                  <a:gd name="connsiteX35" fmla="*/ 1041990 w 1222744"/>
                  <a:gd name="connsiteY35" fmla="*/ 568841 h 834655"/>
                  <a:gd name="connsiteX36" fmla="*/ 967562 w 1222744"/>
                  <a:gd name="connsiteY36" fmla="*/ 611372 h 834655"/>
                  <a:gd name="connsiteX37" fmla="*/ 967562 w 1222744"/>
                  <a:gd name="connsiteY37" fmla="*/ 611372 h 834655"/>
                  <a:gd name="connsiteX38" fmla="*/ 919716 w 1222744"/>
                  <a:gd name="connsiteY38" fmla="*/ 701748 h 834655"/>
                  <a:gd name="connsiteX39" fmla="*/ 882502 w 1222744"/>
                  <a:gd name="connsiteY39" fmla="*/ 691116 h 834655"/>
                  <a:gd name="connsiteX40" fmla="*/ 829339 w 1222744"/>
                  <a:gd name="connsiteY40" fmla="*/ 728330 h 834655"/>
                  <a:gd name="connsiteX41" fmla="*/ 781493 w 1222744"/>
                  <a:gd name="connsiteY41" fmla="*/ 744279 h 834655"/>
                  <a:gd name="connsiteX42" fmla="*/ 770860 w 1222744"/>
                  <a:gd name="connsiteY42" fmla="*/ 691116 h 834655"/>
                  <a:gd name="connsiteX43" fmla="*/ 691116 w 1222744"/>
                  <a:gd name="connsiteY43" fmla="*/ 701748 h 834655"/>
                  <a:gd name="connsiteX44" fmla="*/ 691116 w 1222744"/>
                  <a:gd name="connsiteY44" fmla="*/ 701748 h 834655"/>
                  <a:gd name="connsiteX45" fmla="*/ 680483 w 1222744"/>
                  <a:gd name="connsiteY45" fmla="*/ 786809 h 834655"/>
                  <a:gd name="connsiteX46" fmla="*/ 664534 w 1222744"/>
                  <a:gd name="connsiteY46" fmla="*/ 802758 h 834655"/>
                  <a:gd name="connsiteX47" fmla="*/ 627320 w 1222744"/>
                  <a:gd name="connsiteY47" fmla="*/ 786809 h 834655"/>
                  <a:gd name="connsiteX48" fmla="*/ 579474 w 1222744"/>
                  <a:gd name="connsiteY48" fmla="*/ 792125 h 834655"/>
                  <a:gd name="connsiteX49" fmla="*/ 542260 w 1222744"/>
                  <a:gd name="connsiteY49" fmla="*/ 786809 h 834655"/>
                  <a:gd name="connsiteX50" fmla="*/ 536944 w 1222744"/>
                  <a:gd name="connsiteY50" fmla="*/ 744279 h 834655"/>
                  <a:gd name="connsiteX51" fmla="*/ 499730 w 1222744"/>
                  <a:gd name="connsiteY51" fmla="*/ 717697 h 834655"/>
                  <a:gd name="connsiteX52" fmla="*/ 441251 w 1222744"/>
                  <a:gd name="connsiteY52" fmla="*/ 701748 h 834655"/>
                  <a:gd name="connsiteX53" fmla="*/ 409353 w 1222744"/>
                  <a:gd name="connsiteY53" fmla="*/ 733646 h 834655"/>
                  <a:gd name="connsiteX54" fmla="*/ 372139 w 1222744"/>
                  <a:gd name="connsiteY54" fmla="*/ 728330 h 834655"/>
                  <a:gd name="connsiteX55" fmla="*/ 329609 w 1222744"/>
                  <a:gd name="connsiteY55" fmla="*/ 749595 h 834655"/>
                  <a:gd name="connsiteX56" fmla="*/ 329609 w 1222744"/>
                  <a:gd name="connsiteY56" fmla="*/ 808074 h 834655"/>
                  <a:gd name="connsiteX57" fmla="*/ 303027 w 1222744"/>
                  <a:gd name="connsiteY57" fmla="*/ 792125 h 834655"/>
                  <a:gd name="connsiteX58" fmla="*/ 281762 w 1222744"/>
                  <a:gd name="connsiteY58" fmla="*/ 829339 h 834655"/>
                  <a:gd name="connsiteX59" fmla="*/ 233916 w 1222744"/>
                  <a:gd name="connsiteY59" fmla="*/ 834655 h 834655"/>
                  <a:gd name="connsiteX60" fmla="*/ 138223 w 1222744"/>
                  <a:gd name="connsiteY60" fmla="*/ 829339 h 834655"/>
                  <a:gd name="connsiteX61" fmla="*/ 143539 w 1222744"/>
                  <a:gd name="connsiteY61" fmla="*/ 770860 h 834655"/>
                  <a:gd name="connsiteX62" fmla="*/ 106325 w 1222744"/>
                  <a:gd name="connsiteY62" fmla="*/ 712381 h 834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1222744" h="834655">
                    <a:moveTo>
                      <a:pt x="106325" y="712381"/>
                    </a:moveTo>
                    <a:lnTo>
                      <a:pt x="106325" y="712381"/>
                    </a:lnTo>
                    <a:lnTo>
                      <a:pt x="42530" y="483781"/>
                    </a:lnTo>
                    <a:lnTo>
                      <a:pt x="15948" y="297711"/>
                    </a:lnTo>
                    <a:lnTo>
                      <a:pt x="0" y="186069"/>
                    </a:lnTo>
                    <a:lnTo>
                      <a:pt x="79744" y="90376"/>
                    </a:lnTo>
                    <a:lnTo>
                      <a:pt x="127590" y="47846"/>
                    </a:lnTo>
                    <a:lnTo>
                      <a:pt x="212651" y="42530"/>
                    </a:lnTo>
                    <a:lnTo>
                      <a:pt x="287079" y="0"/>
                    </a:lnTo>
                    <a:lnTo>
                      <a:pt x="350874" y="58479"/>
                    </a:lnTo>
                    <a:lnTo>
                      <a:pt x="297711" y="159488"/>
                    </a:lnTo>
                    <a:lnTo>
                      <a:pt x="324293" y="212651"/>
                    </a:lnTo>
                    <a:lnTo>
                      <a:pt x="414669" y="186069"/>
                    </a:lnTo>
                    <a:lnTo>
                      <a:pt x="446567" y="148855"/>
                    </a:lnTo>
                    <a:lnTo>
                      <a:pt x="526311" y="154172"/>
                    </a:lnTo>
                    <a:lnTo>
                      <a:pt x="584790" y="170121"/>
                    </a:lnTo>
                    <a:lnTo>
                      <a:pt x="632637" y="170121"/>
                    </a:lnTo>
                    <a:lnTo>
                      <a:pt x="659218" y="186069"/>
                    </a:lnTo>
                    <a:lnTo>
                      <a:pt x="738962" y="170121"/>
                    </a:lnTo>
                    <a:lnTo>
                      <a:pt x="781493" y="122274"/>
                    </a:lnTo>
                    <a:lnTo>
                      <a:pt x="781493" y="101009"/>
                    </a:lnTo>
                    <a:lnTo>
                      <a:pt x="845288" y="111641"/>
                    </a:lnTo>
                    <a:lnTo>
                      <a:pt x="887818" y="116958"/>
                    </a:lnTo>
                    <a:lnTo>
                      <a:pt x="962246" y="122274"/>
                    </a:lnTo>
                    <a:lnTo>
                      <a:pt x="983511" y="122274"/>
                    </a:lnTo>
                    <a:lnTo>
                      <a:pt x="1031358" y="122274"/>
                    </a:lnTo>
                    <a:lnTo>
                      <a:pt x="1041990" y="116958"/>
                    </a:lnTo>
                    <a:lnTo>
                      <a:pt x="1063255" y="180753"/>
                    </a:lnTo>
                    <a:lnTo>
                      <a:pt x="1089837" y="287079"/>
                    </a:lnTo>
                    <a:lnTo>
                      <a:pt x="1121734" y="292395"/>
                    </a:lnTo>
                    <a:lnTo>
                      <a:pt x="1148316" y="292395"/>
                    </a:lnTo>
                    <a:lnTo>
                      <a:pt x="1222744" y="329609"/>
                    </a:lnTo>
                    <a:lnTo>
                      <a:pt x="1212111" y="419986"/>
                    </a:lnTo>
                    <a:lnTo>
                      <a:pt x="1185530" y="467832"/>
                    </a:lnTo>
                    <a:lnTo>
                      <a:pt x="1089837" y="536944"/>
                    </a:lnTo>
                    <a:lnTo>
                      <a:pt x="1041990" y="568841"/>
                    </a:lnTo>
                    <a:lnTo>
                      <a:pt x="967562" y="611372"/>
                    </a:lnTo>
                    <a:lnTo>
                      <a:pt x="967562" y="611372"/>
                    </a:lnTo>
                    <a:lnTo>
                      <a:pt x="919716" y="701748"/>
                    </a:lnTo>
                    <a:lnTo>
                      <a:pt x="882502" y="691116"/>
                    </a:lnTo>
                    <a:lnTo>
                      <a:pt x="829339" y="728330"/>
                    </a:lnTo>
                    <a:lnTo>
                      <a:pt x="781493" y="744279"/>
                    </a:lnTo>
                    <a:lnTo>
                      <a:pt x="770860" y="691116"/>
                    </a:lnTo>
                    <a:lnTo>
                      <a:pt x="691116" y="701748"/>
                    </a:lnTo>
                    <a:lnTo>
                      <a:pt x="691116" y="701748"/>
                    </a:lnTo>
                    <a:lnTo>
                      <a:pt x="680483" y="786809"/>
                    </a:lnTo>
                    <a:lnTo>
                      <a:pt x="664534" y="802758"/>
                    </a:lnTo>
                    <a:lnTo>
                      <a:pt x="627320" y="786809"/>
                    </a:lnTo>
                    <a:lnTo>
                      <a:pt x="579474" y="792125"/>
                    </a:lnTo>
                    <a:lnTo>
                      <a:pt x="542260" y="786809"/>
                    </a:lnTo>
                    <a:lnTo>
                      <a:pt x="536944" y="744279"/>
                    </a:lnTo>
                    <a:lnTo>
                      <a:pt x="499730" y="717697"/>
                    </a:lnTo>
                    <a:lnTo>
                      <a:pt x="441251" y="701748"/>
                    </a:lnTo>
                    <a:lnTo>
                      <a:pt x="409353" y="733646"/>
                    </a:lnTo>
                    <a:lnTo>
                      <a:pt x="372139" y="728330"/>
                    </a:lnTo>
                    <a:lnTo>
                      <a:pt x="329609" y="749595"/>
                    </a:lnTo>
                    <a:lnTo>
                      <a:pt x="329609" y="808074"/>
                    </a:lnTo>
                    <a:lnTo>
                      <a:pt x="303027" y="792125"/>
                    </a:lnTo>
                    <a:lnTo>
                      <a:pt x="281762" y="829339"/>
                    </a:lnTo>
                    <a:lnTo>
                      <a:pt x="233916" y="834655"/>
                    </a:lnTo>
                    <a:lnTo>
                      <a:pt x="138223" y="829339"/>
                    </a:lnTo>
                    <a:lnTo>
                      <a:pt x="143539" y="770860"/>
                    </a:lnTo>
                    <a:lnTo>
                      <a:pt x="106325" y="712381"/>
                    </a:lnTo>
                    <a:close/>
                  </a:path>
                </a:pathLst>
              </a:custGeom>
              <a:solidFill>
                <a:srgbClr val="FF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6" name="Forma livre: Forma 25">
                <a:extLst>
                  <a:ext uri="{FF2B5EF4-FFF2-40B4-BE49-F238E27FC236}">
                    <a16:creationId xmlns:a16="http://schemas.microsoft.com/office/drawing/2014/main" id="{1F6E818D-6D0E-4713-845E-DA78E325BD00}"/>
                  </a:ext>
                </a:extLst>
              </p:cNvPr>
              <p:cNvSpPr/>
              <p:nvPr/>
            </p:nvSpPr>
            <p:spPr>
              <a:xfrm>
                <a:off x="8463516" y="2961167"/>
                <a:ext cx="1238693" cy="1275907"/>
              </a:xfrm>
              <a:custGeom>
                <a:avLst/>
                <a:gdLst>
                  <a:gd name="connsiteX0" fmla="*/ 223284 w 1238693"/>
                  <a:gd name="connsiteY0" fmla="*/ 1222745 h 1275907"/>
                  <a:gd name="connsiteX1" fmla="*/ 228600 w 1238693"/>
                  <a:gd name="connsiteY1" fmla="*/ 1148317 h 1275907"/>
                  <a:gd name="connsiteX2" fmla="*/ 202019 w 1238693"/>
                  <a:gd name="connsiteY2" fmla="*/ 1121735 h 1275907"/>
                  <a:gd name="connsiteX3" fmla="*/ 186070 w 1238693"/>
                  <a:gd name="connsiteY3" fmla="*/ 1041991 h 1275907"/>
                  <a:gd name="connsiteX4" fmla="*/ 207335 w 1238693"/>
                  <a:gd name="connsiteY4" fmla="*/ 994145 h 1275907"/>
                  <a:gd name="connsiteX5" fmla="*/ 249865 w 1238693"/>
                  <a:gd name="connsiteY5" fmla="*/ 940982 h 1275907"/>
                  <a:gd name="connsiteX6" fmla="*/ 297712 w 1238693"/>
                  <a:gd name="connsiteY6" fmla="*/ 935666 h 1275907"/>
                  <a:gd name="connsiteX7" fmla="*/ 329610 w 1238693"/>
                  <a:gd name="connsiteY7" fmla="*/ 972880 h 1275907"/>
                  <a:gd name="connsiteX8" fmla="*/ 361507 w 1238693"/>
                  <a:gd name="connsiteY8" fmla="*/ 983512 h 1275907"/>
                  <a:gd name="connsiteX9" fmla="*/ 398721 w 1238693"/>
                  <a:gd name="connsiteY9" fmla="*/ 988828 h 1275907"/>
                  <a:gd name="connsiteX10" fmla="*/ 451884 w 1238693"/>
                  <a:gd name="connsiteY10" fmla="*/ 967563 h 1275907"/>
                  <a:gd name="connsiteX11" fmla="*/ 499731 w 1238693"/>
                  <a:gd name="connsiteY11" fmla="*/ 956931 h 1275907"/>
                  <a:gd name="connsiteX12" fmla="*/ 531628 w 1238693"/>
                  <a:gd name="connsiteY12" fmla="*/ 988828 h 1275907"/>
                  <a:gd name="connsiteX13" fmla="*/ 552893 w 1238693"/>
                  <a:gd name="connsiteY13" fmla="*/ 1073889 h 1275907"/>
                  <a:gd name="connsiteX14" fmla="*/ 600740 w 1238693"/>
                  <a:gd name="connsiteY14" fmla="*/ 1073889 h 1275907"/>
                  <a:gd name="connsiteX15" fmla="*/ 627321 w 1238693"/>
                  <a:gd name="connsiteY15" fmla="*/ 1057940 h 1275907"/>
                  <a:gd name="connsiteX16" fmla="*/ 669851 w 1238693"/>
                  <a:gd name="connsiteY16" fmla="*/ 1015410 h 1275907"/>
                  <a:gd name="connsiteX17" fmla="*/ 701749 w 1238693"/>
                  <a:gd name="connsiteY17" fmla="*/ 988828 h 1275907"/>
                  <a:gd name="connsiteX18" fmla="*/ 669851 w 1238693"/>
                  <a:gd name="connsiteY18" fmla="*/ 951614 h 1275907"/>
                  <a:gd name="connsiteX19" fmla="*/ 696433 w 1238693"/>
                  <a:gd name="connsiteY19" fmla="*/ 882503 h 1275907"/>
                  <a:gd name="connsiteX20" fmla="*/ 733647 w 1238693"/>
                  <a:gd name="connsiteY20" fmla="*/ 909084 h 1275907"/>
                  <a:gd name="connsiteX21" fmla="*/ 802758 w 1238693"/>
                  <a:gd name="connsiteY21" fmla="*/ 866554 h 1275907"/>
                  <a:gd name="connsiteX22" fmla="*/ 824024 w 1238693"/>
                  <a:gd name="connsiteY22" fmla="*/ 839973 h 1275907"/>
                  <a:gd name="connsiteX23" fmla="*/ 919717 w 1238693"/>
                  <a:gd name="connsiteY23" fmla="*/ 829340 h 1275907"/>
                  <a:gd name="connsiteX24" fmla="*/ 1015410 w 1238693"/>
                  <a:gd name="connsiteY24" fmla="*/ 829340 h 1275907"/>
                  <a:gd name="connsiteX25" fmla="*/ 1100470 w 1238693"/>
                  <a:gd name="connsiteY25" fmla="*/ 818707 h 1275907"/>
                  <a:gd name="connsiteX26" fmla="*/ 1137684 w 1238693"/>
                  <a:gd name="connsiteY26" fmla="*/ 813391 h 1275907"/>
                  <a:gd name="connsiteX27" fmla="*/ 1158949 w 1238693"/>
                  <a:gd name="connsiteY27" fmla="*/ 770861 h 1275907"/>
                  <a:gd name="connsiteX28" fmla="*/ 1169582 w 1238693"/>
                  <a:gd name="connsiteY28" fmla="*/ 717698 h 1275907"/>
                  <a:gd name="connsiteX29" fmla="*/ 1190847 w 1238693"/>
                  <a:gd name="connsiteY29" fmla="*/ 653903 h 1275907"/>
                  <a:gd name="connsiteX30" fmla="*/ 1201479 w 1238693"/>
                  <a:gd name="connsiteY30" fmla="*/ 600740 h 1275907"/>
                  <a:gd name="connsiteX31" fmla="*/ 1169582 w 1238693"/>
                  <a:gd name="connsiteY31" fmla="*/ 563526 h 1275907"/>
                  <a:gd name="connsiteX32" fmla="*/ 1148317 w 1238693"/>
                  <a:gd name="connsiteY32" fmla="*/ 542261 h 1275907"/>
                  <a:gd name="connsiteX33" fmla="*/ 1137684 w 1238693"/>
                  <a:gd name="connsiteY33" fmla="*/ 510363 h 1275907"/>
                  <a:gd name="connsiteX34" fmla="*/ 1143000 w 1238693"/>
                  <a:gd name="connsiteY34" fmla="*/ 467833 h 1275907"/>
                  <a:gd name="connsiteX35" fmla="*/ 1185531 w 1238693"/>
                  <a:gd name="connsiteY35" fmla="*/ 435935 h 1275907"/>
                  <a:gd name="connsiteX36" fmla="*/ 1222744 w 1238693"/>
                  <a:gd name="connsiteY36" fmla="*/ 409354 h 1275907"/>
                  <a:gd name="connsiteX37" fmla="*/ 1238693 w 1238693"/>
                  <a:gd name="connsiteY37" fmla="*/ 366824 h 1275907"/>
                  <a:gd name="connsiteX38" fmla="*/ 1212112 w 1238693"/>
                  <a:gd name="connsiteY38" fmla="*/ 329610 h 1275907"/>
                  <a:gd name="connsiteX39" fmla="*/ 1222744 w 1238693"/>
                  <a:gd name="connsiteY39" fmla="*/ 265814 h 1275907"/>
                  <a:gd name="connsiteX40" fmla="*/ 1222744 w 1238693"/>
                  <a:gd name="connsiteY40" fmla="*/ 228600 h 1275907"/>
                  <a:gd name="connsiteX41" fmla="*/ 1222744 w 1238693"/>
                  <a:gd name="connsiteY41" fmla="*/ 228600 h 1275907"/>
                  <a:gd name="connsiteX42" fmla="*/ 1217428 w 1238693"/>
                  <a:gd name="connsiteY42" fmla="*/ 127591 h 1275907"/>
                  <a:gd name="connsiteX43" fmla="*/ 1212112 w 1238693"/>
                  <a:gd name="connsiteY43" fmla="*/ 63796 h 1275907"/>
                  <a:gd name="connsiteX44" fmla="*/ 1185531 w 1238693"/>
                  <a:gd name="connsiteY44" fmla="*/ 15949 h 1275907"/>
                  <a:gd name="connsiteX45" fmla="*/ 1169582 w 1238693"/>
                  <a:gd name="connsiteY45" fmla="*/ 0 h 1275907"/>
                  <a:gd name="connsiteX46" fmla="*/ 1121735 w 1238693"/>
                  <a:gd name="connsiteY46" fmla="*/ 21266 h 1275907"/>
                  <a:gd name="connsiteX47" fmla="*/ 1079205 w 1238693"/>
                  <a:gd name="connsiteY47" fmla="*/ 42531 h 1275907"/>
                  <a:gd name="connsiteX48" fmla="*/ 1052624 w 1238693"/>
                  <a:gd name="connsiteY48" fmla="*/ 47847 h 1275907"/>
                  <a:gd name="connsiteX49" fmla="*/ 1052624 w 1238693"/>
                  <a:gd name="connsiteY49" fmla="*/ 47847 h 1275907"/>
                  <a:gd name="connsiteX50" fmla="*/ 1031358 w 1238693"/>
                  <a:gd name="connsiteY50" fmla="*/ 0 h 1275907"/>
                  <a:gd name="connsiteX51" fmla="*/ 983512 w 1238693"/>
                  <a:gd name="connsiteY51" fmla="*/ 0 h 1275907"/>
                  <a:gd name="connsiteX52" fmla="*/ 967563 w 1238693"/>
                  <a:gd name="connsiteY52" fmla="*/ 69112 h 1275907"/>
                  <a:gd name="connsiteX53" fmla="*/ 925033 w 1238693"/>
                  <a:gd name="connsiteY53" fmla="*/ 122275 h 1275907"/>
                  <a:gd name="connsiteX54" fmla="*/ 909084 w 1238693"/>
                  <a:gd name="connsiteY54" fmla="*/ 101010 h 1275907"/>
                  <a:gd name="connsiteX55" fmla="*/ 861237 w 1238693"/>
                  <a:gd name="connsiteY55" fmla="*/ 101010 h 1275907"/>
                  <a:gd name="connsiteX56" fmla="*/ 861237 w 1238693"/>
                  <a:gd name="connsiteY56" fmla="*/ 101010 h 1275907"/>
                  <a:gd name="connsiteX57" fmla="*/ 792126 w 1238693"/>
                  <a:gd name="connsiteY57" fmla="*/ 79745 h 1275907"/>
                  <a:gd name="connsiteX58" fmla="*/ 797442 w 1238693"/>
                  <a:gd name="connsiteY58" fmla="*/ 37214 h 1275907"/>
                  <a:gd name="connsiteX59" fmla="*/ 749596 w 1238693"/>
                  <a:gd name="connsiteY59" fmla="*/ 15949 h 1275907"/>
                  <a:gd name="connsiteX60" fmla="*/ 749596 w 1238693"/>
                  <a:gd name="connsiteY60" fmla="*/ 15949 h 1275907"/>
                  <a:gd name="connsiteX61" fmla="*/ 701749 w 1238693"/>
                  <a:gd name="connsiteY61" fmla="*/ 37214 h 1275907"/>
                  <a:gd name="connsiteX62" fmla="*/ 648586 w 1238693"/>
                  <a:gd name="connsiteY62" fmla="*/ 42531 h 1275907"/>
                  <a:gd name="connsiteX63" fmla="*/ 622005 w 1238693"/>
                  <a:gd name="connsiteY63" fmla="*/ 53163 h 1275907"/>
                  <a:gd name="connsiteX64" fmla="*/ 622005 w 1238693"/>
                  <a:gd name="connsiteY64" fmla="*/ 95693 h 1275907"/>
                  <a:gd name="connsiteX65" fmla="*/ 584791 w 1238693"/>
                  <a:gd name="connsiteY65" fmla="*/ 106326 h 1275907"/>
                  <a:gd name="connsiteX66" fmla="*/ 531628 w 1238693"/>
                  <a:gd name="connsiteY66" fmla="*/ 154173 h 1275907"/>
                  <a:gd name="connsiteX67" fmla="*/ 451884 w 1238693"/>
                  <a:gd name="connsiteY67" fmla="*/ 148856 h 1275907"/>
                  <a:gd name="connsiteX68" fmla="*/ 404037 w 1238693"/>
                  <a:gd name="connsiteY68" fmla="*/ 148856 h 1275907"/>
                  <a:gd name="connsiteX69" fmla="*/ 404037 w 1238693"/>
                  <a:gd name="connsiteY69" fmla="*/ 148856 h 1275907"/>
                  <a:gd name="connsiteX70" fmla="*/ 388089 w 1238693"/>
                  <a:gd name="connsiteY70" fmla="*/ 58480 h 1275907"/>
                  <a:gd name="connsiteX71" fmla="*/ 382772 w 1238693"/>
                  <a:gd name="connsiteY71" fmla="*/ 37214 h 1275907"/>
                  <a:gd name="connsiteX72" fmla="*/ 313661 w 1238693"/>
                  <a:gd name="connsiteY72" fmla="*/ 228600 h 1275907"/>
                  <a:gd name="connsiteX73" fmla="*/ 244549 w 1238693"/>
                  <a:gd name="connsiteY73" fmla="*/ 505047 h 1275907"/>
                  <a:gd name="connsiteX74" fmla="*/ 260498 w 1238693"/>
                  <a:gd name="connsiteY74" fmla="*/ 547577 h 1275907"/>
                  <a:gd name="connsiteX75" fmla="*/ 154172 w 1238693"/>
                  <a:gd name="connsiteY75" fmla="*/ 850605 h 1275907"/>
                  <a:gd name="connsiteX76" fmla="*/ 148856 w 1238693"/>
                  <a:gd name="connsiteY76" fmla="*/ 887819 h 1275907"/>
                  <a:gd name="connsiteX77" fmla="*/ 95693 w 1238693"/>
                  <a:gd name="connsiteY77" fmla="*/ 956931 h 1275907"/>
                  <a:gd name="connsiteX78" fmla="*/ 63796 w 1238693"/>
                  <a:gd name="connsiteY78" fmla="*/ 994145 h 1275907"/>
                  <a:gd name="connsiteX79" fmla="*/ 15949 w 1238693"/>
                  <a:gd name="connsiteY79" fmla="*/ 1020726 h 1275907"/>
                  <a:gd name="connsiteX80" fmla="*/ 31898 w 1238693"/>
                  <a:gd name="connsiteY80" fmla="*/ 1063256 h 1275907"/>
                  <a:gd name="connsiteX81" fmla="*/ 15949 w 1238693"/>
                  <a:gd name="connsiteY81" fmla="*/ 1137684 h 1275907"/>
                  <a:gd name="connsiteX82" fmla="*/ 0 w 1238693"/>
                  <a:gd name="connsiteY82" fmla="*/ 1196163 h 1275907"/>
                  <a:gd name="connsiteX83" fmla="*/ 42531 w 1238693"/>
                  <a:gd name="connsiteY83" fmla="*/ 1233377 h 1275907"/>
                  <a:gd name="connsiteX84" fmla="*/ 85061 w 1238693"/>
                  <a:gd name="connsiteY84" fmla="*/ 1228061 h 1275907"/>
                  <a:gd name="connsiteX85" fmla="*/ 95693 w 1238693"/>
                  <a:gd name="connsiteY85" fmla="*/ 1270591 h 1275907"/>
                  <a:gd name="connsiteX86" fmla="*/ 138224 w 1238693"/>
                  <a:gd name="connsiteY86" fmla="*/ 1275907 h 1275907"/>
                  <a:gd name="connsiteX87" fmla="*/ 223284 w 1238693"/>
                  <a:gd name="connsiteY87" fmla="*/ 1222745 h 1275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238693" h="1275907">
                    <a:moveTo>
                      <a:pt x="223284" y="1222745"/>
                    </a:moveTo>
                    <a:lnTo>
                      <a:pt x="228600" y="1148317"/>
                    </a:lnTo>
                    <a:lnTo>
                      <a:pt x="202019" y="1121735"/>
                    </a:lnTo>
                    <a:lnTo>
                      <a:pt x="186070" y="1041991"/>
                    </a:lnTo>
                    <a:lnTo>
                      <a:pt x="207335" y="994145"/>
                    </a:lnTo>
                    <a:lnTo>
                      <a:pt x="249865" y="940982"/>
                    </a:lnTo>
                    <a:lnTo>
                      <a:pt x="297712" y="935666"/>
                    </a:lnTo>
                    <a:lnTo>
                      <a:pt x="329610" y="972880"/>
                    </a:lnTo>
                    <a:lnTo>
                      <a:pt x="361507" y="983512"/>
                    </a:lnTo>
                    <a:lnTo>
                      <a:pt x="398721" y="988828"/>
                    </a:lnTo>
                    <a:lnTo>
                      <a:pt x="451884" y="967563"/>
                    </a:lnTo>
                    <a:lnTo>
                      <a:pt x="499731" y="956931"/>
                    </a:lnTo>
                    <a:lnTo>
                      <a:pt x="531628" y="988828"/>
                    </a:lnTo>
                    <a:lnTo>
                      <a:pt x="552893" y="1073889"/>
                    </a:lnTo>
                    <a:lnTo>
                      <a:pt x="600740" y="1073889"/>
                    </a:lnTo>
                    <a:lnTo>
                      <a:pt x="627321" y="1057940"/>
                    </a:lnTo>
                    <a:lnTo>
                      <a:pt x="669851" y="1015410"/>
                    </a:lnTo>
                    <a:lnTo>
                      <a:pt x="701749" y="988828"/>
                    </a:lnTo>
                    <a:lnTo>
                      <a:pt x="669851" y="951614"/>
                    </a:lnTo>
                    <a:lnTo>
                      <a:pt x="696433" y="882503"/>
                    </a:lnTo>
                    <a:lnTo>
                      <a:pt x="733647" y="909084"/>
                    </a:lnTo>
                    <a:lnTo>
                      <a:pt x="802758" y="866554"/>
                    </a:lnTo>
                    <a:lnTo>
                      <a:pt x="824024" y="839973"/>
                    </a:lnTo>
                    <a:lnTo>
                      <a:pt x="919717" y="829340"/>
                    </a:lnTo>
                    <a:lnTo>
                      <a:pt x="1015410" y="829340"/>
                    </a:lnTo>
                    <a:lnTo>
                      <a:pt x="1100470" y="818707"/>
                    </a:lnTo>
                    <a:lnTo>
                      <a:pt x="1137684" y="813391"/>
                    </a:lnTo>
                    <a:lnTo>
                      <a:pt x="1158949" y="770861"/>
                    </a:lnTo>
                    <a:lnTo>
                      <a:pt x="1169582" y="717698"/>
                    </a:lnTo>
                    <a:lnTo>
                      <a:pt x="1190847" y="653903"/>
                    </a:lnTo>
                    <a:lnTo>
                      <a:pt x="1201479" y="600740"/>
                    </a:lnTo>
                    <a:lnTo>
                      <a:pt x="1169582" y="563526"/>
                    </a:lnTo>
                    <a:lnTo>
                      <a:pt x="1148317" y="542261"/>
                    </a:lnTo>
                    <a:lnTo>
                      <a:pt x="1137684" y="510363"/>
                    </a:lnTo>
                    <a:lnTo>
                      <a:pt x="1143000" y="467833"/>
                    </a:lnTo>
                    <a:lnTo>
                      <a:pt x="1185531" y="435935"/>
                    </a:lnTo>
                    <a:lnTo>
                      <a:pt x="1222744" y="409354"/>
                    </a:lnTo>
                    <a:lnTo>
                      <a:pt x="1238693" y="366824"/>
                    </a:lnTo>
                    <a:lnTo>
                      <a:pt x="1212112" y="329610"/>
                    </a:lnTo>
                    <a:lnTo>
                      <a:pt x="1222744" y="265814"/>
                    </a:lnTo>
                    <a:lnTo>
                      <a:pt x="1222744" y="228600"/>
                    </a:lnTo>
                    <a:lnTo>
                      <a:pt x="1222744" y="228600"/>
                    </a:lnTo>
                    <a:lnTo>
                      <a:pt x="1217428" y="127591"/>
                    </a:lnTo>
                    <a:lnTo>
                      <a:pt x="1212112" y="63796"/>
                    </a:lnTo>
                    <a:lnTo>
                      <a:pt x="1185531" y="15949"/>
                    </a:lnTo>
                    <a:lnTo>
                      <a:pt x="1169582" y="0"/>
                    </a:lnTo>
                    <a:lnTo>
                      <a:pt x="1121735" y="21266"/>
                    </a:lnTo>
                    <a:lnTo>
                      <a:pt x="1079205" y="42531"/>
                    </a:lnTo>
                    <a:lnTo>
                      <a:pt x="1052624" y="47847"/>
                    </a:lnTo>
                    <a:lnTo>
                      <a:pt x="1052624" y="47847"/>
                    </a:lnTo>
                    <a:lnTo>
                      <a:pt x="1031358" y="0"/>
                    </a:lnTo>
                    <a:lnTo>
                      <a:pt x="983512" y="0"/>
                    </a:lnTo>
                    <a:lnTo>
                      <a:pt x="967563" y="69112"/>
                    </a:lnTo>
                    <a:lnTo>
                      <a:pt x="925033" y="122275"/>
                    </a:lnTo>
                    <a:lnTo>
                      <a:pt x="909084" y="101010"/>
                    </a:lnTo>
                    <a:lnTo>
                      <a:pt x="861237" y="101010"/>
                    </a:lnTo>
                    <a:lnTo>
                      <a:pt x="861237" y="101010"/>
                    </a:lnTo>
                    <a:lnTo>
                      <a:pt x="792126" y="79745"/>
                    </a:lnTo>
                    <a:lnTo>
                      <a:pt x="797442" y="37214"/>
                    </a:lnTo>
                    <a:lnTo>
                      <a:pt x="749596" y="15949"/>
                    </a:lnTo>
                    <a:lnTo>
                      <a:pt x="749596" y="15949"/>
                    </a:lnTo>
                    <a:lnTo>
                      <a:pt x="701749" y="37214"/>
                    </a:lnTo>
                    <a:lnTo>
                      <a:pt x="648586" y="42531"/>
                    </a:lnTo>
                    <a:lnTo>
                      <a:pt x="622005" y="53163"/>
                    </a:lnTo>
                    <a:lnTo>
                      <a:pt x="622005" y="95693"/>
                    </a:lnTo>
                    <a:lnTo>
                      <a:pt x="584791" y="106326"/>
                    </a:lnTo>
                    <a:lnTo>
                      <a:pt x="531628" y="154173"/>
                    </a:lnTo>
                    <a:lnTo>
                      <a:pt x="451884" y="148856"/>
                    </a:lnTo>
                    <a:lnTo>
                      <a:pt x="404037" y="148856"/>
                    </a:lnTo>
                    <a:lnTo>
                      <a:pt x="404037" y="148856"/>
                    </a:lnTo>
                    <a:lnTo>
                      <a:pt x="388089" y="58480"/>
                    </a:lnTo>
                    <a:lnTo>
                      <a:pt x="382772" y="37214"/>
                    </a:lnTo>
                    <a:lnTo>
                      <a:pt x="313661" y="228600"/>
                    </a:lnTo>
                    <a:lnTo>
                      <a:pt x="244549" y="505047"/>
                    </a:lnTo>
                    <a:lnTo>
                      <a:pt x="260498" y="547577"/>
                    </a:lnTo>
                    <a:lnTo>
                      <a:pt x="154172" y="850605"/>
                    </a:lnTo>
                    <a:lnTo>
                      <a:pt x="148856" y="887819"/>
                    </a:lnTo>
                    <a:lnTo>
                      <a:pt x="95693" y="956931"/>
                    </a:lnTo>
                    <a:lnTo>
                      <a:pt x="63796" y="994145"/>
                    </a:lnTo>
                    <a:lnTo>
                      <a:pt x="15949" y="1020726"/>
                    </a:lnTo>
                    <a:lnTo>
                      <a:pt x="31898" y="1063256"/>
                    </a:lnTo>
                    <a:lnTo>
                      <a:pt x="15949" y="1137684"/>
                    </a:lnTo>
                    <a:lnTo>
                      <a:pt x="0" y="1196163"/>
                    </a:lnTo>
                    <a:lnTo>
                      <a:pt x="42531" y="1233377"/>
                    </a:lnTo>
                    <a:lnTo>
                      <a:pt x="85061" y="1228061"/>
                    </a:lnTo>
                    <a:lnTo>
                      <a:pt x="95693" y="1270591"/>
                    </a:lnTo>
                    <a:lnTo>
                      <a:pt x="138224" y="1275907"/>
                    </a:lnTo>
                    <a:lnTo>
                      <a:pt x="223284" y="1222745"/>
                    </a:lnTo>
                    <a:close/>
                  </a:path>
                </a:pathLst>
              </a:custGeom>
              <a:solidFill>
                <a:srgbClr val="FF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7" name="Forma livre: Forma 26">
                <a:extLst>
                  <a:ext uri="{FF2B5EF4-FFF2-40B4-BE49-F238E27FC236}">
                    <a16:creationId xmlns:a16="http://schemas.microsoft.com/office/drawing/2014/main" id="{46AB5199-C88E-4ADE-9BE5-753E23B6F5E9}"/>
                  </a:ext>
                </a:extLst>
              </p:cNvPr>
              <p:cNvSpPr/>
              <p:nvPr/>
            </p:nvSpPr>
            <p:spPr>
              <a:xfrm>
                <a:off x="8670851" y="3801140"/>
                <a:ext cx="972879" cy="1430079"/>
              </a:xfrm>
              <a:custGeom>
                <a:avLst/>
                <a:gdLst>
                  <a:gd name="connsiteX0" fmla="*/ 79744 w 972879"/>
                  <a:gd name="connsiteY0" fmla="*/ 1355651 h 1430079"/>
                  <a:gd name="connsiteX1" fmla="*/ 127591 w 972879"/>
                  <a:gd name="connsiteY1" fmla="*/ 1398181 h 1430079"/>
                  <a:gd name="connsiteX2" fmla="*/ 170121 w 972879"/>
                  <a:gd name="connsiteY2" fmla="*/ 1382232 h 1430079"/>
                  <a:gd name="connsiteX3" fmla="*/ 244549 w 972879"/>
                  <a:gd name="connsiteY3" fmla="*/ 1387548 h 1430079"/>
                  <a:gd name="connsiteX4" fmla="*/ 281763 w 972879"/>
                  <a:gd name="connsiteY4" fmla="*/ 1366283 h 1430079"/>
                  <a:gd name="connsiteX5" fmla="*/ 329609 w 972879"/>
                  <a:gd name="connsiteY5" fmla="*/ 1366283 h 1430079"/>
                  <a:gd name="connsiteX6" fmla="*/ 345558 w 972879"/>
                  <a:gd name="connsiteY6" fmla="*/ 1408813 h 1430079"/>
                  <a:gd name="connsiteX7" fmla="*/ 419986 w 972879"/>
                  <a:gd name="connsiteY7" fmla="*/ 1430079 h 1430079"/>
                  <a:gd name="connsiteX8" fmla="*/ 467833 w 972879"/>
                  <a:gd name="connsiteY8" fmla="*/ 1392865 h 1430079"/>
                  <a:gd name="connsiteX9" fmla="*/ 510363 w 972879"/>
                  <a:gd name="connsiteY9" fmla="*/ 1371600 h 1430079"/>
                  <a:gd name="connsiteX10" fmla="*/ 622005 w 972879"/>
                  <a:gd name="connsiteY10" fmla="*/ 1313120 h 1430079"/>
                  <a:gd name="connsiteX11" fmla="*/ 648586 w 972879"/>
                  <a:gd name="connsiteY11" fmla="*/ 1313120 h 1430079"/>
                  <a:gd name="connsiteX12" fmla="*/ 648586 w 972879"/>
                  <a:gd name="connsiteY12" fmla="*/ 1313120 h 1430079"/>
                  <a:gd name="connsiteX13" fmla="*/ 733647 w 972879"/>
                  <a:gd name="connsiteY13" fmla="*/ 1233376 h 1430079"/>
                  <a:gd name="connsiteX14" fmla="*/ 760228 w 972879"/>
                  <a:gd name="connsiteY14" fmla="*/ 1158948 h 1430079"/>
                  <a:gd name="connsiteX15" fmla="*/ 797442 w 972879"/>
                  <a:gd name="connsiteY15" fmla="*/ 1105786 h 1430079"/>
                  <a:gd name="connsiteX16" fmla="*/ 839972 w 972879"/>
                  <a:gd name="connsiteY16" fmla="*/ 1031358 h 1430079"/>
                  <a:gd name="connsiteX17" fmla="*/ 861237 w 972879"/>
                  <a:gd name="connsiteY17" fmla="*/ 1004776 h 1430079"/>
                  <a:gd name="connsiteX18" fmla="*/ 898451 w 972879"/>
                  <a:gd name="connsiteY18" fmla="*/ 999460 h 1430079"/>
                  <a:gd name="connsiteX19" fmla="*/ 935665 w 972879"/>
                  <a:gd name="connsiteY19" fmla="*/ 994144 h 1430079"/>
                  <a:gd name="connsiteX20" fmla="*/ 956930 w 972879"/>
                  <a:gd name="connsiteY20" fmla="*/ 962246 h 1430079"/>
                  <a:gd name="connsiteX21" fmla="*/ 967563 w 972879"/>
                  <a:gd name="connsiteY21" fmla="*/ 898451 h 1430079"/>
                  <a:gd name="connsiteX22" fmla="*/ 972879 w 972879"/>
                  <a:gd name="connsiteY22" fmla="*/ 866553 h 1430079"/>
                  <a:gd name="connsiteX23" fmla="*/ 909084 w 972879"/>
                  <a:gd name="connsiteY23" fmla="*/ 893134 h 1430079"/>
                  <a:gd name="connsiteX24" fmla="*/ 887819 w 972879"/>
                  <a:gd name="connsiteY24" fmla="*/ 871869 h 1430079"/>
                  <a:gd name="connsiteX25" fmla="*/ 839972 w 972879"/>
                  <a:gd name="connsiteY25" fmla="*/ 792125 h 1430079"/>
                  <a:gd name="connsiteX26" fmla="*/ 808075 w 972879"/>
                  <a:gd name="connsiteY26" fmla="*/ 733646 h 1430079"/>
                  <a:gd name="connsiteX27" fmla="*/ 802758 w 972879"/>
                  <a:gd name="connsiteY27" fmla="*/ 685800 h 1430079"/>
                  <a:gd name="connsiteX28" fmla="*/ 824023 w 972879"/>
                  <a:gd name="connsiteY28" fmla="*/ 632637 h 1430079"/>
                  <a:gd name="connsiteX29" fmla="*/ 824023 w 972879"/>
                  <a:gd name="connsiteY29" fmla="*/ 584790 h 1430079"/>
                  <a:gd name="connsiteX30" fmla="*/ 887819 w 972879"/>
                  <a:gd name="connsiteY30" fmla="*/ 505046 h 1430079"/>
                  <a:gd name="connsiteX31" fmla="*/ 925033 w 972879"/>
                  <a:gd name="connsiteY31" fmla="*/ 473148 h 1430079"/>
                  <a:gd name="connsiteX32" fmla="*/ 946298 w 972879"/>
                  <a:gd name="connsiteY32" fmla="*/ 398720 h 1430079"/>
                  <a:gd name="connsiteX33" fmla="*/ 956930 w 972879"/>
                  <a:gd name="connsiteY33" fmla="*/ 356190 h 1430079"/>
                  <a:gd name="connsiteX34" fmla="*/ 946298 w 972879"/>
                  <a:gd name="connsiteY34" fmla="*/ 324293 h 1430079"/>
                  <a:gd name="connsiteX35" fmla="*/ 893135 w 972879"/>
                  <a:gd name="connsiteY35" fmla="*/ 329609 h 1430079"/>
                  <a:gd name="connsiteX36" fmla="*/ 871870 w 972879"/>
                  <a:gd name="connsiteY36" fmla="*/ 329609 h 1430079"/>
                  <a:gd name="connsiteX37" fmla="*/ 877186 w 972879"/>
                  <a:gd name="connsiteY37" fmla="*/ 303027 h 1430079"/>
                  <a:gd name="connsiteX38" fmla="*/ 839972 w 972879"/>
                  <a:gd name="connsiteY38" fmla="*/ 276446 h 1430079"/>
                  <a:gd name="connsiteX39" fmla="*/ 829340 w 972879"/>
                  <a:gd name="connsiteY39" fmla="*/ 244548 h 1430079"/>
                  <a:gd name="connsiteX40" fmla="*/ 818707 w 972879"/>
                  <a:gd name="connsiteY40" fmla="*/ 212651 h 1430079"/>
                  <a:gd name="connsiteX41" fmla="*/ 786809 w 972879"/>
                  <a:gd name="connsiteY41" fmla="*/ 180753 h 1430079"/>
                  <a:gd name="connsiteX42" fmla="*/ 786809 w 972879"/>
                  <a:gd name="connsiteY42" fmla="*/ 138223 h 1430079"/>
                  <a:gd name="connsiteX43" fmla="*/ 770861 w 972879"/>
                  <a:gd name="connsiteY43" fmla="*/ 90376 h 1430079"/>
                  <a:gd name="connsiteX44" fmla="*/ 733647 w 972879"/>
                  <a:gd name="connsiteY44" fmla="*/ 63795 h 1430079"/>
                  <a:gd name="connsiteX45" fmla="*/ 701749 w 972879"/>
                  <a:gd name="connsiteY45" fmla="*/ 47846 h 1430079"/>
                  <a:gd name="connsiteX46" fmla="*/ 691116 w 972879"/>
                  <a:gd name="connsiteY46" fmla="*/ 0 h 1430079"/>
                  <a:gd name="connsiteX47" fmla="*/ 659219 w 972879"/>
                  <a:gd name="connsiteY47" fmla="*/ 0 h 1430079"/>
                  <a:gd name="connsiteX48" fmla="*/ 632637 w 972879"/>
                  <a:gd name="connsiteY48" fmla="*/ 10632 h 1430079"/>
                  <a:gd name="connsiteX49" fmla="*/ 531628 w 972879"/>
                  <a:gd name="connsiteY49" fmla="*/ 79744 h 1430079"/>
                  <a:gd name="connsiteX50" fmla="*/ 494414 w 972879"/>
                  <a:gd name="connsiteY50" fmla="*/ 69111 h 1430079"/>
                  <a:gd name="connsiteX51" fmla="*/ 473149 w 972879"/>
                  <a:gd name="connsiteY51" fmla="*/ 122274 h 1430079"/>
                  <a:gd name="connsiteX52" fmla="*/ 505047 w 972879"/>
                  <a:gd name="connsiteY52" fmla="*/ 148855 h 1430079"/>
                  <a:gd name="connsiteX53" fmla="*/ 430619 w 972879"/>
                  <a:gd name="connsiteY53" fmla="*/ 212651 h 1430079"/>
                  <a:gd name="connsiteX54" fmla="*/ 377456 w 972879"/>
                  <a:gd name="connsiteY54" fmla="*/ 249865 h 1430079"/>
                  <a:gd name="connsiteX55" fmla="*/ 350875 w 972879"/>
                  <a:gd name="connsiteY55" fmla="*/ 249865 h 1430079"/>
                  <a:gd name="connsiteX56" fmla="*/ 324293 w 972879"/>
                  <a:gd name="connsiteY56" fmla="*/ 191386 h 1430079"/>
                  <a:gd name="connsiteX57" fmla="*/ 297712 w 972879"/>
                  <a:gd name="connsiteY57" fmla="*/ 143539 h 1430079"/>
                  <a:gd name="connsiteX58" fmla="*/ 260498 w 972879"/>
                  <a:gd name="connsiteY58" fmla="*/ 132907 h 1430079"/>
                  <a:gd name="connsiteX59" fmla="*/ 228600 w 972879"/>
                  <a:gd name="connsiteY59" fmla="*/ 148855 h 1430079"/>
                  <a:gd name="connsiteX60" fmla="*/ 154172 w 972879"/>
                  <a:gd name="connsiteY60" fmla="*/ 148855 h 1430079"/>
                  <a:gd name="connsiteX61" fmla="*/ 106326 w 972879"/>
                  <a:gd name="connsiteY61" fmla="*/ 138223 h 1430079"/>
                  <a:gd name="connsiteX62" fmla="*/ 79744 w 972879"/>
                  <a:gd name="connsiteY62" fmla="*/ 106325 h 1430079"/>
                  <a:gd name="connsiteX63" fmla="*/ 37214 w 972879"/>
                  <a:gd name="connsiteY63" fmla="*/ 127590 h 1430079"/>
                  <a:gd name="connsiteX64" fmla="*/ 0 w 972879"/>
                  <a:gd name="connsiteY64" fmla="*/ 180753 h 1430079"/>
                  <a:gd name="connsiteX65" fmla="*/ 0 w 972879"/>
                  <a:gd name="connsiteY65" fmla="*/ 223283 h 1430079"/>
                  <a:gd name="connsiteX66" fmla="*/ 5316 w 972879"/>
                  <a:gd name="connsiteY66" fmla="*/ 292395 h 1430079"/>
                  <a:gd name="connsiteX67" fmla="*/ 26582 w 972879"/>
                  <a:gd name="connsiteY67" fmla="*/ 345558 h 1430079"/>
                  <a:gd name="connsiteX68" fmla="*/ 37214 w 972879"/>
                  <a:gd name="connsiteY68" fmla="*/ 388088 h 1430079"/>
                  <a:gd name="connsiteX69" fmla="*/ 58479 w 972879"/>
                  <a:gd name="connsiteY69" fmla="*/ 393404 h 1430079"/>
                  <a:gd name="connsiteX70" fmla="*/ 26582 w 972879"/>
                  <a:gd name="connsiteY70" fmla="*/ 462516 h 1430079"/>
                  <a:gd name="connsiteX71" fmla="*/ 10633 w 972879"/>
                  <a:gd name="connsiteY71" fmla="*/ 515679 h 1430079"/>
                  <a:gd name="connsiteX72" fmla="*/ 26582 w 972879"/>
                  <a:gd name="connsiteY72" fmla="*/ 558209 h 1430079"/>
                  <a:gd name="connsiteX73" fmla="*/ 58479 w 972879"/>
                  <a:gd name="connsiteY73" fmla="*/ 552893 h 1430079"/>
                  <a:gd name="connsiteX74" fmla="*/ 106326 w 972879"/>
                  <a:gd name="connsiteY74" fmla="*/ 547576 h 1430079"/>
                  <a:gd name="connsiteX75" fmla="*/ 116958 w 972879"/>
                  <a:gd name="connsiteY75" fmla="*/ 505046 h 1430079"/>
                  <a:gd name="connsiteX76" fmla="*/ 159489 w 972879"/>
                  <a:gd name="connsiteY76" fmla="*/ 505046 h 1430079"/>
                  <a:gd name="connsiteX77" fmla="*/ 186070 w 972879"/>
                  <a:gd name="connsiteY77" fmla="*/ 483781 h 1430079"/>
                  <a:gd name="connsiteX78" fmla="*/ 186070 w 972879"/>
                  <a:gd name="connsiteY78" fmla="*/ 515679 h 1430079"/>
                  <a:gd name="connsiteX79" fmla="*/ 207335 w 972879"/>
                  <a:gd name="connsiteY79" fmla="*/ 526311 h 1430079"/>
                  <a:gd name="connsiteX80" fmla="*/ 207335 w 972879"/>
                  <a:gd name="connsiteY80" fmla="*/ 526311 h 1430079"/>
                  <a:gd name="connsiteX81" fmla="*/ 196702 w 972879"/>
                  <a:gd name="connsiteY81" fmla="*/ 622004 h 1430079"/>
                  <a:gd name="connsiteX82" fmla="*/ 154172 w 972879"/>
                  <a:gd name="connsiteY82" fmla="*/ 648586 h 1430079"/>
                  <a:gd name="connsiteX83" fmla="*/ 148856 w 972879"/>
                  <a:gd name="connsiteY83" fmla="*/ 664534 h 1430079"/>
                  <a:gd name="connsiteX84" fmla="*/ 122275 w 972879"/>
                  <a:gd name="connsiteY84" fmla="*/ 696432 h 1430079"/>
                  <a:gd name="connsiteX85" fmla="*/ 69112 w 972879"/>
                  <a:gd name="connsiteY85" fmla="*/ 733646 h 1430079"/>
                  <a:gd name="connsiteX86" fmla="*/ 37214 w 972879"/>
                  <a:gd name="connsiteY86" fmla="*/ 707065 h 1430079"/>
                  <a:gd name="connsiteX87" fmla="*/ 79744 w 972879"/>
                  <a:gd name="connsiteY87" fmla="*/ 781493 h 1430079"/>
                  <a:gd name="connsiteX88" fmla="*/ 90377 w 972879"/>
                  <a:gd name="connsiteY88" fmla="*/ 861237 h 1430079"/>
                  <a:gd name="connsiteX89" fmla="*/ 85061 w 972879"/>
                  <a:gd name="connsiteY89" fmla="*/ 946297 h 1430079"/>
                  <a:gd name="connsiteX90" fmla="*/ 53163 w 972879"/>
                  <a:gd name="connsiteY90" fmla="*/ 1020725 h 1430079"/>
                  <a:gd name="connsiteX91" fmla="*/ 42530 w 972879"/>
                  <a:gd name="connsiteY91" fmla="*/ 1041990 h 1430079"/>
                  <a:gd name="connsiteX92" fmla="*/ 69112 w 972879"/>
                  <a:gd name="connsiteY92" fmla="*/ 1068572 h 1430079"/>
                  <a:gd name="connsiteX93" fmla="*/ 85061 w 972879"/>
                  <a:gd name="connsiteY93" fmla="*/ 1121734 h 1430079"/>
                  <a:gd name="connsiteX94" fmla="*/ 79744 w 972879"/>
                  <a:gd name="connsiteY94" fmla="*/ 1180213 h 1430079"/>
                  <a:gd name="connsiteX95" fmla="*/ 74428 w 972879"/>
                  <a:gd name="connsiteY95" fmla="*/ 1228060 h 1430079"/>
                  <a:gd name="connsiteX96" fmla="*/ 63796 w 972879"/>
                  <a:gd name="connsiteY96" fmla="*/ 1265274 h 1430079"/>
                  <a:gd name="connsiteX97" fmla="*/ 79744 w 972879"/>
                  <a:gd name="connsiteY97" fmla="*/ 1355651 h 1430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</a:cxnLst>
                <a:rect l="l" t="t" r="r" b="b"/>
                <a:pathLst>
                  <a:path w="972879" h="1430079">
                    <a:moveTo>
                      <a:pt x="79744" y="1355651"/>
                    </a:moveTo>
                    <a:lnTo>
                      <a:pt x="127591" y="1398181"/>
                    </a:lnTo>
                    <a:lnTo>
                      <a:pt x="170121" y="1382232"/>
                    </a:lnTo>
                    <a:lnTo>
                      <a:pt x="244549" y="1387548"/>
                    </a:lnTo>
                    <a:lnTo>
                      <a:pt x="281763" y="1366283"/>
                    </a:lnTo>
                    <a:lnTo>
                      <a:pt x="329609" y="1366283"/>
                    </a:lnTo>
                    <a:lnTo>
                      <a:pt x="345558" y="1408813"/>
                    </a:lnTo>
                    <a:lnTo>
                      <a:pt x="419986" y="1430079"/>
                    </a:lnTo>
                    <a:lnTo>
                      <a:pt x="467833" y="1392865"/>
                    </a:lnTo>
                    <a:lnTo>
                      <a:pt x="510363" y="1371600"/>
                    </a:lnTo>
                    <a:lnTo>
                      <a:pt x="622005" y="1313120"/>
                    </a:lnTo>
                    <a:lnTo>
                      <a:pt x="648586" y="1313120"/>
                    </a:lnTo>
                    <a:lnTo>
                      <a:pt x="648586" y="1313120"/>
                    </a:lnTo>
                    <a:lnTo>
                      <a:pt x="733647" y="1233376"/>
                    </a:lnTo>
                    <a:lnTo>
                      <a:pt x="760228" y="1158948"/>
                    </a:lnTo>
                    <a:lnTo>
                      <a:pt x="797442" y="1105786"/>
                    </a:lnTo>
                    <a:lnTo>
                      <a:pt x="839972" y="1031358"/>
                    </a:lnTo>
                    <a:lnTo>
                      <a:pt x="861237" y="1004776"/>
                    </a:lnTo>
                    <a:lnTo>
                      <a:pt x="898451" y="999460"/>
                    </a:lnTo>
                    <a:lnTo>
                      <a:pt x="935665" y="994144"/>
                    </a:lnTo>
                    <a:lnTo>
                      <a:pt x="956930" y="962246"/>
                    </a:lnTo>
                    <a:lnTo>
                      <a:pt x="967563" y="898451"/>
                    </a:lnTo>
                    <a:lnTo>
                      <a:pt x="972879" y="866553"/>
                    </a:lnTo>
                    <a:lnTo>
                      <a:pt x="909084" y="893134"/>
                    </a:lnTo>
                    <a:lnTo>
                      <a:pt x="887819" y="871869"/>
                    </a:lnTo>
                    <a:lnTo>
                      <a:pt x="839972" y="792125"/>
                    </a:lnTo>
                    <a:lnTo>
                      <a:pt x="808075" y="733646"/>
                    </a:lnTo>
                    <a:lnTo>
                      <a:pt x="802758" y="685800"/>
                    </a:lnTo>
                    <a:lnTo>
                      <a:pt x="824023" y="632637"/>
                    </a:lnTo>
                    <a:lnTo>
                      <a:pt x="824023" y="584790"/>
                    </a:lnTo>
                    <a:lnTo>
                      <a:pt x="887819" y="505046"/>
                    </a:lnTo>
                    <a:lnTo>
                      <a:pt x="925033" y="473148"/>
                    </a:lnTo>
                    <a:lnTo>
                      <a:pt x="946298" y="398720"/>
                    </a:lnTo>
                    <a:lnTo>
                      <a:pt x="956930" y="356190"/>
                    </a:lnTo>
                    <a:lnTo>
                      <a:pt x="946298" y="324293"/>
                    </a:lnTo>
                    <a:lnTo>
                      <a:pt x="893135" y="329609"/>
                    </a:lnTo>
                    <a:lnTo>
                      <a:pt x="871870" y="329609"/>
                    </a:lnTo>
                    <a:lnTo>
                      <a:pt x="877186" y="303027"/>
                    </a:lnTo>
                    <a:lnTo>
                      <a:pt x="839972" y="276446"/>
                    </a:lnTo>
                    <a:lnTo>
                      <a:pt x="829340" y="244548"/>
                    </a:lnTo>
                    <a:lnTo>
                      <a:pt x="818707" y="212651"/>
                    </a:lnTo>
                    <a:lnTo>
                      <a:pt x="786809" y="180753"/>
                    </a:lnTo>
                    <a:lnTo>
                      <a:pt x="786809" y="138223"/>
                    </a:lnTo>
                    <a:lnTo>
                      <a:pt x="770861" y="90376"/>
                    </a:lnTo>
                    <a:lnTo>
                      <a:pt x="733647" y="63795"/>
                    </a:lnTo>
                    <a:lnTo>
                      <a:pt x="701749" y="47846"/>
                    </a:lnTo>
                    <a:lnTo>
                      <a:pt x="691116" y="0"/>
                    </a:lnTo>
                    <a:lnTo>
                      <a:pt x="659219" y="0"/>
                    </a:lnTo>
                    <a:lnTo>
                      <a:pt x="632637" y="10632"/>
                    </a:lnTo>
                    <a:lnTo>
                      <a:pt x="531628" y="79744"/>
                    </a:lnTo>
                    <a:lnTo>
                      <a:pt x="494414" y="69111"/>
                    </a:lnTo>
                    <a:lnTo>
                      <a:pt x="473149" y="122274"/>
                    </a:lnTo>
                    <a:lnTo>
                      <a:pt x="505047" y="148855"/>
                    </a:lnTo>
                    <a:lnTo>
                      <a:pt x="430619" y="212651"/>
                    </a:lnTo>
                    <a:lnTo>
                      <a:pt x="377456" y="249865"/>
                    </a:lnTo>
                    <a:lnTo>
                      <a:pt x="350875" y="249865"/>
                    </a:lnTo>
                    <a:lnTo>
                      <a:pt x="324293" y="191386"/>
                    </a:lnTo>
                    <a:lnTo>
                      <a:pt x="297712" y="143539"/>
                    </a:lnTo>
                    <a:lnTo>
                      <a:pt x="260498" y="132907"/>
                    </a:lnTo>
                    <a:lnTo>
                      <a:pt x="228600" y="148855"/>
                    </a:lnTo>
                    <a:lnTo>
                      <a:pt x="154172" y="148855"/>
                    </a:lnTo>
                    <a:lnTo>
                      <a:pt x="106326" y="138223"/>
                    </a:lnTo>
                    <a:lnTo>
                      <a:pt x="79744" y="106325"/>
                    </a:lnTo>
                    <a:lnTo>
                      <a:pt x="37214" y="127590"/>
                    </a:lnTo>
                    <a:lnTo>
                      <a:pt x="0" y="180753"/>
                    </a:lnTo>
                    <a:lnTo>
                      <a:pt x="0" y="223283"/>
                    </a:lnTo>
                    <a:lnTo>
                      <a:pt x="5316" y="292395"/>
                    </a:lnTo>
                    <a:lnTo>
                      <a:pt x="26582" y="345558"/>
                    </a:lnTo>
                    <a:lnTo>
                      <a:pt x="37214" y="388088"/>
                    </a:lnTo>
                    <a:lnTo>
                      <a:pt x="58479" y="393404"/>
                    </a:lnTo>
                    <a:lnTo>
                      <a:pt x="26582" y="462516"/>
                    </a:lnTo>
                    <a:lnTo>
                      <a:pt x="10633" y="515679"/>
                    </a:lnTo>
                    <a:lnTo>
                      <a:pt x="26582" y="558209"/>
                    </a:lnTo>
                    <a:lnTo>
                      <a:pt x="58479" y="552893"/>
                    </a:lnTo>
                    <a:lnTo>
                      <a:pt x="106326" y="547576"/>
                    </a:lnTo>
                    <a:lnTo>
                      <a:pt x="116958" y="505046"/>
                    </a:lnTo>
                    <a:lnTo>
                      <a:pt x="159489" y="505046"/>
                    </a:lnTo>
                    <a:lnTo>
                      <a:pt x="186070" y="483781"/>
                    </a:lnTo>
                    <a:lnTo>
                      <a:pt x="186070" y="515679"/>
                    </a:lnTo>
                    <a:lnTo>
                      <a:pt x="207335" y="526311"/>
                    </a:lnTo>
                    <a:lnTo>
                      <a:pt x="207335" y="526311"/>
                    </a:lnTo>
                    <a:lnTo>
                      <a:pt x="196702" y="622004"/>
                    </a:lnTo>
                    <a:lnTo>
                      <a:pt x="154172" y="648586"/>
                    </a:lnTo>
                    <a:lnTo>
                      <a:pt x="148856" y="664534"/>
                    </a:lnTo>
                    <a:lnTo>
                      <a:pt x="122275" y="696432"/>
                    </a:lnTo>
                    <a:lnTo>
                      <a:pt x="69112" y="733646"/>
                    </a:lnTo>
                    <a:lnTo>
                      <a:pt x="37214" y="707065"/>
                    </a:lnTo>
                    <a:lnTo>
                      <a:pt x="79744" y="781493"/>
                    </a:lnTo>
                    <a:lnTo>
                      <a:pt x="90377" y="861237"/>
                    </a:lnTo>
                    <a:lnTo>
                      <a:pt x="85061" y="946297"/>
                    </a:lnTo>
                    <a:lnTo>
                      <a:pt x="53163" y="1020725"/>
                    </a:lnTo>
                    <a:lnTo>
                      <a:pt x="42530" y="1041990"/>
                    </a:lnTo>
                    <a:lnTo>
                      <a:pt x="69112" y="1068572"/>
                    </a:lnTo>
                    <a:lnTo>
                      <a:pt x="85061" y="1121734"/>
                    </a:lnTo>
                    <a:lnTo>
                      <a:pt x="79744" y="1180213"/>
                    </a:lnTo>
                    <a:lnTo>
                      <a:pt x="74428" y="1228060"/>
                    </a:lnTo>
                    <a:lnTo>
                      <a:pt x="63796" y="1265274"/>
                    </a:lnTo>
                    <a:lnTo>
                      <a:pt x="79744" y="1355651"/>
                    </a:lnTo>
                    <a:close/>
                  </a:path>
                </a:pathLst>
              </a:custGeom>
              <a:solidFill>
                <a:srgbClr val="FF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" name="Forma livre: Forma 29">
                <a:extLst>
                  <a:ext uri="{FF2B5EF4-FFF2-40B4-BE49-F238E27FC236}">
                    <a16:creationId xmlns:a16="http://schemas.microsoft.com/office/drawing/2014/main" id="{8EA73DFD-22D5-4B2B-9788-C9FED6B4542B}"/>
                  </a:ext>
                </a:extLst>
              </p:cNvPr>
              <p:cNvSpPr/>
              <p:nvPr/>
            </p:nvSpPr>
            <p:spPr>
              <a:xfrm>
                <a:off x="8660219" y="5103628"/>
                <a:ext cx="760228" cy="356191"/>
              </a:xfrm>
              <a:custGeom>
                <a:avLst/>
                <a:gdLst>
                  <a:gd name="connsiteX0" fmla="*/ 0 w 760228"/>
                  <a:gd name="connsiteY0" fmla="*/ 313660 h 356191"/>
                  <a:gd name="connsiteX1" fmla="*/ 79744 w 760228"/>
                  <a:gd name="connsiteY1" fmla="*/ 297712 h 356191"/>
                  <a:gd name="connsiteX2" fmla="*/ 138223 w 760228"/>
                  <a:gd name="connsiteY2" fmla="*/ 271130 h 356191"/>
                  <a:gd name="connsiteX3" fmla="*/ 175437 w 760228"/>
                  <a:gd name="connsiteY3" fmla="*/ 255181 h 356191"/>
                  <a:gd name="connsiteX4" fmla="*/ 228600 w 760228"/>
                  <a:gd name="connsiteY4" fmla="*/ 255181 h 356191"/>
                  <a:gd name="connsiteX5" fmla="*/ 271130 w 760228"/>
                  <a:gd name="connsiteY5" fmla="*/ 271130 h 356191"/>
                  <a:gd name="connsiteX6" fmla="*/ 329609 w 760228"/>
                  <a:gd name="connsiteY6" fmla="*/ 276446 h 356191"/>
                  <a:gd name="connsiteX7" fmla="*/ 366823 w 760228"/>
                  <a:gd name="connsiteY7" fmla="*/ 276446 h 356191"/>
                  <a:gd name="connsiteX8" fmla="*/ 398721 w 760228"/>
                  <a:gd name="connsiteY8" fmla="*/ 276446 h 356191"/>
                  <a:gd name="connsiteX9" fmla="*/ 446567 w 760228"/>
                  <a:gd name="connsiteY9" fmla="*/ 292395 h 356191"/>
                  <a:gd name="connsiteX10" fmla="*/ 494414 w 760228"/>
                  <a:gd name="connsiteY10" fmla="*/ 324293 h 356191"/>
                  <a:gd name="connsiteX11" fmla="*/ 542260 w 760228"/>
                  <a:gd name="connsiteY11" fmla="*/ 356191 h 356191"/>
                  <a:gd name="connsiteX12" fmla="*/ 579474 w 760228"/>
                  <a:gd name="connsiteY12" fmla="*/ 313660 h 356191"/>
                  <a:gd name="connsiteX13" fmla="*/ 653902 w 760228"/>
                  <a:gd name="connsiteY13" fmla="*/ 276446 h 356191"/>
                  <a:gd name="connsiteX14" fmla="*/ 717697 w 760228"/>
                  <a:gd name="connsiteY14" fmla="*/ 223284 h 356191"/>
                  <a:gd name="connsiteX15" fmla="*/ 744279 w 760228"/>
                  <a:gd name="connsiteY15" fmla="*/ 217967 h 356191"/>
                  <a:gd name="connsiteX16" fmla="*/ 744279 w 760228"/>
                  <a:gd name="connsiteY16" fmla="*/ 217967 h 356191"/>
                  <a:gd name="connsiteX17" fmla="*/ 760228 w 760228"/>
                  <a:gd name="connsiteY17" fmla="*/ 164805 h 356191"/>
                  <a:gd name="connsiteX18" fmla="*/ 749595 w 760228"/>
                  <a:gd name="connsiteY18" fmla="*/ 85060 h 356191"/>
                  <a:gd name="connsiteX19" fmla="*/ 717697 w 760228"/>
                  <a:gd name="connsiteY19" fmla="*/ 10632 h 356191"/>
                  <a:gd name="connsiteX20" fmla="*/ 685800 w 760228"/>
                  <a:gd name="connsiteY20" fmla="*/ 0 h 356191"/>
                  <a:gd name="connsiteX21" fmla="*/ 659218 w 760228"/>
                  <a:gd name="connsiteY21" fmla="*/ 21265 h 356191"/>
                  <a:gd name="connsiteX22" fmla="*/ 536944 w 760228"/>
                  <a:gd name="connsiteY22" fmla="*/ 74428 h 356191"/>
                  <a:gd name="connsiteX23" fmla="*/ 473148 w 760228"/>
                  <a:gd name="connsiteY23" fmla="*/ 101009 h 356191"/>
                  <a:gd name="connsiteX24" fmla="*/ 435934 w 760228"/>
                  <a:gd name="connsiteY24" fmla="*/ 132907 h 356191"/>
                  <a:gd name="connsiteX25" fmla="*/ 388088 w 760228"/>
                  <a:gd name="connsiteY25" fmla="*/ 122274 h 356191"/>
                  <a:gd name="connsiteX26" fmla="*/ 361507 w 760228"/>
                  <a:gd name="connsiteY26" fmla="*/ 116958 h 356191"/>
                  <a:gd name="connsiteX27" fmla="*/ 340241 w 760228"/>
                  <a:gd name="connsiteY27" fmla="*/ 101009 h 356191"/>
                  <a:gd name="connsiteX28" fmla="*/ 340241 w 760228"/>
                  <a:gd name="connsiteY28" fmla="*/ 74428 h 356191"/>
                  <a:gd name="connsiteX29" fmla="*/ 303028 w 760228"/>
                  <a:gd name="connsiteY29" fmla="*/ 74428 h 356191"/>
                  <a:gd name="connsiteX30" fmla="*/ 260497 w 760228"/>
                  <a:gd name="connsiteY30" fmla="*/ 95693 h 356191"/>
                  <a:gd name="connsiteX31" fmla="*/ 255181 w 760228"/>
                  <a:gd name="connsiteY31" fmla="*/ 106325 h 356191"/>
                  <a:gd name="connsiteX32" fmla="*/ 223283 w 760228"/>
                  <a:gd name="connsiteY32" fmla="*/ 95693 h 356191"/>
                  <a:gd name="connsiteX33" fmla="*/ 180753 w 760228"/>
                  <a:gd name="connsiteY33" fmla="*/ 90377 h 356191"/>
                  <a:gd name="connsiteX34" fmla="*/ 138223 w 760228"/>
                  <a:gd name="connsiteY34" fmla="*/ 106325 h 356191"/>
                  <a:gd name="connsiteX35" fmla="*/ 111641 w 760228"/>
                  <a:gd name="connsiteY35" fmla="*/ 74428 h 356191"/>
                  <a:gd name="connsiteX36" fmla="*/ 74428 w 760228"/>
                  <a:gd name="connsiteY36" fmla="*/ 63795 h 356191"/>
                  <a:gd name="connsiteX37" fmla="*/ 47846 w 760228"/>
                  <a:gd name="connsiteY37" fmla="*/ 127591 h 356191"/>
                  <a:gd name="connsiteX38" fmla="*/ 37214 w 760228"/>
                  <a:gd name="connsiteY38" fmla="*/ 175437 h 356191"/>
                  <a:gd name="connsiteX39" fmla="*/ 21265 w 760228"/>
                  <a:gd name="connsiteY39" fmla="*/ 217967 h 356191"/>
                  <a:gd name="connsiteX40" fmla="*/ 0 w 760228"/>
                  <a:gd name="connsiteY40" fmla="*/ 313660 h 356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760228" h="356191">
                    <a:moveTo>
                      <a:pt x="0" y="313660"/>
                    </a:moveTo>
                    <a:lnTo>
                      <a:pt x="79744" y="297712"/>
                    </a:lnTo>
                    <a:lnTo>
                      <a:pt x="138223" y="271130"/>
                    </a:lnTo>
                    <a:lnTo>
                      <a:pt x="175437" y="255181"/>
                    </a:lnTo>
                    <a:lnTo>
                      <a:pt x="228600" y="255181"/>
                    </a:lnTo>
                    <a:lnTo>
                      <a:pt x="271130" y="271130"/>
                    </a:lnTo>
                    <a:lnTo>
                      <a:pt x="329609" y="276446"/>
                    </a:lnTo>
                    <a:lnTo>
                      <a:pt x="366823" y="276446"/>
                    </a:lnTo>
                    <a:lnTo>
                      <a:pt x="398721" y="276446"/>
                    </a:lnTo>
                    <a:lnTo>
                      <a:pt x="446567" y="292395"/>
                    </a:lnTo>
                    <a:lnTo>
                      <a:pt x="494414" y="324293"/>
                    </a:lnTo>
                    <a:lnTo>
                      <a:pt x="542260" y="356191"/>
                    </a:lnTo>
                    <a:lnTo>
                      <a:pt x="579474" y="313660"/>
                    </a:lnTo>
                    <a:lnTo>
                      <a:pt x="653902" y="276446"/>
                    </a:lnTo>
                    <a:lnTo>
                      <a:pt x="717697" y="223284"/>
                    </a:lnTo>
                    <a:lnTo>
                      <a:pt x="744279" y="217967"/>
                    </a:lnTo>
                    <a:lnTo>
                      <a:pt x="744279" y="217967"/>
                    </a:lnTo>
                    <a:lnTo>
                      <a:pt x="760228" y="164805"/>
                    </a:lnTo>
                    <a:lnTo>
                      <a:pt x="749595" y="85060"/>
                    </a:lnTo>
                    <a:lnTo>
                      <a:pt x="717697" y="10632"/>
                    </a:lnTo>
                    <a:lnTo>
                      <a:pt x="685800" y="0"/>
                    </a:lnTo>
                    <a:lnTo>
                      <a:pt x="659218" y="21265"/>
                    </a:lnTo>
                    <a:lnTo>
                      <a:pt x="536944" y="74428"/>
                    </a:lnTo>
                    <a:lnTo>
                      <a:pt x="473148" y="101009"/>
                    </a:lnTo>
                    <a:lnTo>
                      <a:pt x="435934" y="132907"/>
                    </a:lnTo>
                    <a:lnTo>
                      <a:pt x="388088" y="122274"/>
                    </a:lnTo>
                    <a:lnTo>
                      <a:pt x="361507" y="116958"/>
                    </a:lnTo>
                    <a:lnTo>
                      <a:pt x="340241" y="101009"/>
                    </a:lnTo>
                    <a:lnTo>
                      <a:pt x="340241" y="74428"/>
                    </a:lnTo>
                    <a:lnTo>
                      <a:pt x="303028" y="74428"/>
                    </a:lnTo>
                    <a:lnTo>
                      <a:pt x="260497" y="95693"/>
                    </a:lnTo>
                    <a:lnTo>
                      <a:pt x="255181" y="106325"/>
                    </a:lnTo>
                    <a:lnTo>
                      <a:pt x="223283" y="95693"/>
                    </a:lnTo>
                    <a:lnTo>
                      <a:pt x="180753" y="90377"/>
                    </a:lnTo>
                    <a:lnTo>
                      <a:pt x="138223" y="106325"/>
                    </a:lnTo>
                    <a:lnTo>
                      <a:pt x="111641" y="74428"/>
                    </a:lnTo>
                    <a:lnTo>
                      <a:pt x="74428" y="63795"/>
                    </a:lnTo>
                    <a:lnTo>
                      <a:pt x="47846" y="127591"/>
                    </a:lnTo>
                    <a:lnTo>
                      <a:pt x="37214" y="175437"/>
                    </a:lnTo>
                    <a:lnTo>
                      <a:pt x="21265" y="217967"/>
                    </a:lnTo>
                    <a:lnTo>
                      <a:pt x="0" y="313660"/>
                    </a:lnTo>
                    <a:close/>
                  </a:path>
                </a:pathLst>
              </a:custGeom>
              <a:solidFill>
                <a:srgbClr val="FFFF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3D669EF5-2977-427F-BC4D-A9F9C4412A5D}"/>
                  </a:ext>
                </a:extLst>
              </p:cNvPr>
              <p:cNvSpPr/>
              <p:nvPr/>
            </p:nvSpPr>
            <p:spPr>
              <a:xfrm>
                <a:off x="8415670" y="4157330"/>
                <a:ext cx="457200" cy="404037"/>
              </a:xfrm>
              <a:custGeom>
                <a:avLst/>
                <a:gdLst>
                  <a:gd name="connsiteX0" fmla="*/ 127590 w 457200"/>
                  <a:gd name="connsiteY0" fmla="*/ 404037 h 404037"/>
                  <a:gd name="connsiteX1" fmla="*/ 180753 w 457200"/>
                  <a:gd name="connsiteY1" fmla="*/ 382772 h 404037"/>
                  <a:gd name="connsiteX2" fmla="*/ 255181 w 457200"/>
                  <a:gd name="connsiteY2" fmla="*/ 361507 h 404037"/>
                  <a:gd name="connsiteX3" fmla="*/ 271130 w 457200"/>
                  <a:gd name="connsiteY3" fmla="*/ 345558 h 404037"/>
                  <a:gd name="connsiteX4" fmla="*/ 324293 w 457200"/>
                  <a:gd name="connsiteY4" fmla="*/ 356191 h 404037"/>
                  <a:gd name="connsiteX5" fmla="*/ 377456 w 457200"/>
                  <a:gd name="connsiteY5" fmla="*/ 313661 h 404037"/>
                  <a:gd name="connsiteX6" fmla="*/ 398721 w 457200"/>
                  <a:gd name="connsiteY6" fmla="*/ 297712 h 404037"/>
                  <a:gd name="connsiteX7" fmla="*/ 430618 w 457200"/>
                  <a:gd name="connsiteY7" fmla="*/ 265814 h 404037"/>
                  <a:gd name="connsiteX8" fmla="*/ 457200 w 457200"/>
                  <a:gd name="connsiteY8" fmla="*/ 223284 h 404037"/>
                  <a:gd name="connsiteX9" fmla="*/ 441251 w 457200"/>
                  <a:gd name="connsiteY9" fmla="*/ 175437 h 404037"/>
                  <a:gd name="connsiteX10" fmla="*/ 425302 w 457200"/>
                  <a:gd name="connsiteY10" fmla="*/ 159489 h 404037"/>
                  <a:gd name="connsiteX11" fmla="*/ 414670 w 457200"/>
                  <a:gd name="connsiteY11" fmla="*/ 154172 h 404037"/>
                  <a:gd name="connsiteX12" fmla="*/ 393404 w 457200"/>
                  <a:gd name="connsiteY12" fmla="*/ 186070 h 404037"/>
                  <a:gd name="connsiteX13" fmla="*/ 350874 w 457200"/>
                  <a:gd name="connsiteY13" fmla="*/ 202019 h 404037"/>
                  <a:gd name="connsiteX14" fmla="*/ 308344 w 457200"/>
                  <a:gd name="connsiteY14" fmla="*/ 207335 h 404037"/>
                  <a:gd name="connsiteX15" fmla="*/ 271130 w 457200"/>
                  <a:gd name="connsiteY15" fmla="*/ 207335 h 404037"/>
                  <a:gd name="connsiteX16" fmla="*/ 249865 w 457200"/>
                  <a:gd name="connsiteY16" fmla="*/ 180754 h 404037"/>
                  <a:gd name="connsiteX17" fmla="*/ 255181 w 457200"/>
                  <a:gd name="connsiteY17" fmla="*/ 143540 h 404037"/>
                  <a:gd name="connsiteX18" fmla="*/ 287079 w 457200"/>
                  <a:gd name="connsiteY18" fmla="*/ 79744 h 404037"/>
                  <a:gd name="connsiteX19" fmla="*/ 303028 w 457200"/>
                  <a:gd name="connsiteY19" fmla="*/ 47847 h 404037"/>
                  <a:gd name="connsiteX20" fmla="*/ 287079 w 457200"/>
                  <a:gd name="connsiteY20" fmla="*/ 37214 h 404037"/>
                  <a:gd name="connsiteX21" fmla="*/ 260497 w 457200"/>
                  <a:gd name="connsiteY21" fmla="*/ 58479 h 404037"/>
                  <a:gd name="connsiteX22" fmla="*/ 233916 w 457200"/>
                  <a:gd name="connsiteY22" fmla="*/ 69112 h 404037"/>
                  <a:gd name="connsiteX23" fmla="*/ 191386 w 457200"/>
                  <a:gd name="connsiteY23" fmla="*/ 85061 h 404037"/>
                  <a:gd name="connsiteX24" fmla="*/ 148856 w 457200"/>
                  <a:gd name="connsiteY24" fmla="*/ 85061 h 404037"/>
                  <a:gd name="connsiteX25" fmla="*/ 127590 w 457200"/>
                  <a:gd name="connsiteY25" fmla="*/ 69112 h 404037"/>
                  <a:gd name="connsiteX26" fmla="*/ 116958 w 457200"/>
                  <a:gd name="connsiteY26" fmla="*/ 47847 h 404037"/>
                  <a:gd name="connsiteX27" fmla="*/ 101009 w 457200"/>
                  <a:gd name="connsiteY27" fmla="*/ 47847 h 404037"/>
                  <a:gd name="connsiteX28" fmla="*/ 74428 w 457200"/>
                  <a:gd name="connsiteY28" fmla="*/ 37214 h 404037"/>
                  <a:gd name="connsiteX29" fmla="*/ 53163 w 457200"/>
                  <a:gd name="connsiteY29" fmla="*/ 21265 h 404037"/>
                  <a:gd name="connsiteX30" fmla="*/ 21265 w 457200"/>
                  <a:gd name="connsiteY30" fmla="*/ 0 h 404037"/>
                  <a:gd name="connsiteX31" fmla="*/ 37214 w 457200"/>
                  <a:gd name="connsiteY31" fmla="*/ 69112 h 404037"/>
                  <a:gd name="connsiteX32" fmla="*/ 10632 w 457200"/>
                  <a:gd name="connsiteY32" fmla="*/ 122275 h 404037"/>
                  <a:gd name="connsiteX33" fmla="*/ 10632 w 457200"/>
                  <a:gd name="connsiteY33" fmla="*/ 122275 h 404037"/>
                  <a:gd name="connsiteX34" fmla="*/ 0 w 457200"/>
                  <a:gd name="connsiteY34" fmla="*/ 196703 h 404037"/>
                  <a:gd name="connsiteX35" fmla="*/ 0 w 457200"/>
                  <a:gd name="connsiteY35" fmla="*/ 196703 h 404037"/>
                  <a:gd name="connsiteX36" fmla="*/ 74428 w 457200"/>
                  <a:gd name="connsiteY36" fmla="*/ 239233 h 404037"/>
                  <a:gd name="connsiteX37" fmla="*/ 111642 w 457200"/>
                  <a:gd name="connsiteY37" fmla="*/ 223284 h 404037"/>
                  <a:gd name="connsiteX38" fmla="*/ 143539 w 457200"/>
                  <a:gd name="connsiteY38" fmla="*/ 223284 h 404037"/>
                  <a:gd name="connsiteX39" fmla="*/ 175437 w 457200"/>
                  <a:gd name="connsiteY39" fmla="*/ 202019 h 404037"/>
                  <a:gd name="connsiteX40" fmla="*/ 207335 w 457200"/>
                  <a:gd name="connsiteY40" fmla="*/ 202019 h 404037"/>
                  <a:gd name="connsiteX41" fmla="*/ 212651 w 457200"/>
                  <a:gd name="connsiteY41" fmla="*/ 180754 h 404037"/>
                  <a:gd name="connsiteX42" fmla="*/ 212651 w 457200"/>
                  <a:gd name="connsiteY42" fmla="*/ 154172 h 404037"/>
                  <a:gd name="connsiteX43" fmla="*/ 233916 w 457200"/>
                  <a:gd name="connsiteY43" fmla="*/ 127591 h 404037"/>
                  <a:gd name="connsiteX44" fmla="*/ 255181 w 457200"/>
                  <a:gd name="connsiteY44" fmla="*/ 175437 h 404037"/>
                  <a:gd name="connsiteX45" fmla="*/ 233916 w 457200"/>
                  <a:gd name="connsiteY45" fmla="*/ 196703 h 404037"/>
                  <a:gd name="connsiteX46" fmla="*/ 207335 w 457200"/>
                  <a:gd name="connsiteY46" fmla="*/ 239233 h 404037"/>
                  <a:gd name="connsiteX47" fmla="*/ 175437 w 457200"/>
                  <a:gd name="connsiteY47" fmla="*/ 260498 h 404037"/>
                  <a:gd name="connsiteX48" fmla="*/ 159488 w 457200"/>
                  <a:gd name="connsiteY48" fmla="*/ 239233 h 404037"/>
                  <a:gd name="connsiteX49" fmla="*/ 127590 w 457200"/>
                  <a:gd name="connsiteY49" fmla="*/ 244549 h 404037"/>
                  <a:gd name="connsiteX50" fmla="*/ 127590 w 457200"/>
                  <a:gd name="connsiteY50" fmla="*/ 260498 h 404037"/>
                  <a:gd name="connsiteX51" fmla="*/ 148856 w 457200"/>
                  <a:gd name="connsiteY51" fmla="*/ 313661 h 404037"/>
                  <a:gd name="connsiteX52" fmla="*/ 127590 w 457200"/>
                  <a:gd name="connsiteY52" fmla="*/ 404037 h 404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57200" h="404037">
                    <a:moveTo>
                      <a:pt x="127590" y="404037"/>
                    </a:moveTo>
                    <a:lnTo>
                      <a:pt x="180753" y="382772"/>
                    </a:lnTo>
                    <a:lnTo>
                      <a:pt x="255181" y="361507"/>
                    </a:lnTo>
                    <a:lnTo>
                      <a:pt x="271130" y="345558"/>
                    </a:lnTo>
                    <a:lnTo>
                      <a:pt x="324293" y="356191"/>
                    </a:lnTo>
                    <a:lnTo>
                      <a:pt x="377456" y="313661"/>
                    </a:lnTo>
                    <a:lnTo>
                      <a:pt x="398721" y="297712"/>
                    </a:lnTo>
                    <a:lnTo>
                      <a:pt x="430618" y="265814"/>
                    </a:lnTo>
                    <a:lnTo>
                      <a:pt x="457200" y="223284"/>
                    </a:lnTo>
                    <a:lnTo>
                      <a:pt x="441251" y="175437"/>
                    </a:lnTo>
                    <a:lnTo>
                      <a:pt x="425302" y="159489"/>
                    </a:lnTo>
                    <a:lnTo>
                      <a:pt x="414670" y="154172"/>
                    </a:lnTo>
                    <a:lnTo>
                      <a:pt x="393404" y="186070"/>
                    </a:lnTo>
                    <a:lnTo>
                      <a:pt x="350874" y="202019"/>
                    </a:lnTo>
                    <a:lnTo>
                      <a:pt x="308344" y="207335"/>
                    </a:lnTo>
                    <a:lnTo>
                      <a:pt x="271130" y="207335"/>
                    </a:lnTo>
                    <a:lnTo>
                      <a:pt x="249865" y="180754"/>
                    </a:lnTo>
                    <a:lnTo>
                      <a:pt x="255181" y="143540"/>
                    </a:lnTo>
                    <a:lnTo>
                      <a:pt x="287079" y="79744"/>
                    </a:lnTo>
                    <a:lnTo>
                      <a:pt x="303028" y="47847"/>
                    </a:lnTo>
                    <a:lnTo>
                      <a:pt x="287079" y="37214"/>
                    </a:lnTo>
                    <a:lnTo>
                      <a:pt x="260497" y="58479"/>
                    </a:lnTo>
                    <a:lnTo>
                      <a:pt x="233916" y="69112"/>
                    </a:lnTo>
                    <a:lnTo>
                      <a:pt x="191386" y="85061"/>
                    </a:lnTo>
                    <a:lnTo>
                      <a:pt x="148856" y="85061"/>
                    </a:lnTo>
                    <a:lnTo>
                      <a:pt x="127590" y="69112"/>
                    </a:lnTo>
                    <a:lnTo>
                      <a:pt x="116958" y="47847"/>
                    </a:lnTo>
                    <a:lnTo>
                      <a:pt x="101009" y="47847"/>
                    </a:lnTo>
                    <a:lnTo>
                      <a:pt x="74428" y="37214"/>
                    </a:lnTo>
                    <a:lnTo>
                      <a:pt x="53163" y="21265"/>
                    </a:lnTo>
                    <a:lnTo>
                      <a:pt x="21265" y="0"/>
                    </a:lnTo>
                    <a:lnTo>
                      <a:pt x="37214" y="69112"/>
                    </a:lnTo>
                    <a:lnTo>
                      <a:pt x="10632" y="122275"/>
                    </a:lnTo>
                    <a:lnTo>
                      <a:pt x="10632" y="122275"/>
                    </a:lnTo>
                    <a:lnTo>
                      <a:pt x="0" y="196703"/>
                    </a:lnTo>
                    <a:lnTo>
                      <a:pt x="0" y="196703"/>
                    </a:lnTo>
                    <a:lnTo>
                      <a:pt x="74428" y="239233"/>
                    </a:lnTo>
                    <a:lnTo>
                      <a:pt x="111642" y="223284"/>
                    </a:lnTo>
                    <a:lnTo>
                      <a:pt x="143539" y="223284"/>
                    </a:lnTo>
                    <a:lnTo>
                      <a:pt x="175437" y="202019"/>
                    </a:lnTo>
                    <a:lnTo>
                      <a:pt x="207335" y="202019"/>
                    </a:lnTo>
                    <a:lnTo>
                      <a:pt x="212651" y="180754"/>
                    </a:lnTo>
                    <a:lnTo>
                      <a:pt x="212651" y="154172"/>
                    </a:lnTo>
                    <a:lnTo>
                      <a:pt x="233916" y="127591"/>
                    </a:lnTo>
                    <a:lnTo>
                      <a:pt x="255181" y="175437"/>
                    </a:lnTo>
                    <a:lnTo>
                      <a:pt x="233916" y="196703"/>
                    </a:lnTo>
                    <a:lnTo>
                      <a:pt x="207335" y="239233"/>
                    </a:lnTo>
                    <a:lnTo>
                      <a:pt x="175437" y="260498"/>
                    </a:lnTo>
                    <a:lnTo>
                      <a:pt x="159488" y="239233"/>
                    </a:lnTo>
                    <a:lnTo>
                      <a:pt x="127590" y="244549"/>
                    </a:lnTo>
                    <a:lnTo>
                      <a:pt x="127590" y="260498"/>
                    </a:lnTo>
                    <a:lnTo>
                      <a:pt x="148856" y="313661"/>
                    </a:lnTo>
                    <a:lnTo>
                      <a:pt x="127590" y="404037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" name="Marcador de Posição de Conteúdo 3">
              <a:extLst>
                <a:ext uri="{FF2B5EF4-FFF2-40B4-BE49-F238E27FC236}">
                  <a16:creationId xmlns:a16="http://schemas.microsoft.com/office/drawing/2014/main" id="{6C53B64F-2B99-43F5-BFD4-94895BC27177}"/>
                </a:ext>
              </a:extLst>
            </p:cNvPr>
            <p:cNvSpPr txBox="1">
              <a:spLocks/>
            </p:cNvSpPr>
            <p:nvPr/>
          </p:nvSpPr>
          <p:spPr>
            <a:xfrm>
              <a:off x="10164212" y="938434"/>
              <a:ext cx="989196" cy="4975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344488" indent="-344488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95338" indent="-33813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58888" indent="-34448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709738" indent="-33813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173288" indent="-34448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642616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3108960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575304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4041648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 sz="900" b="1" dirty="0">
                  <a:solidFill>
                    <a:srgbClr val="FFCCFF"/>
                  </a:solidFill>
                </a:rPr>
                <a:t>AÇORES</a:t>
              </a:r>
              <a:endParaRPr lang="pt-PT" sz="1050" b="1" dirty="0">
                <a:solidFill>
                  <a:srgbClr val="FFCCFF"/>
                </a:solidFill>
              </a:endParaRPr>
            </a:p>
          </p:txBody>
        </p:sp>
        <p:sp>
          <p:nvSpPr>
            <p:cNvPr id="35" name="Marcador de Posição de Conteúdo 3">
              <a:extLst>
                <a:ext uri="{FF2B5EF4-FFF2-40B4-BE49-F238E27FC236}">
                  <a16:creationId xmlns:a16="http://schemas.microsoft.com/office/drawing/2014/main" id="{E1B3177C-4A67-4964-BBDE-5F02297521EE}"/>
                </a:ext>
              </a:extLst>
            </p:cNvPr>
            <p:cNvSpPr txBox="1">
              <a:spLocks/>
            </p:cNvSpPr>
            <p:nvPr/>
          </p:nvSpPr>
          <p:spPr>
            <a:xfrm>
              <a:off x="10164212" y="1383675"/>
              <a:ext cx="989196" cy="4975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344488" indent="-344488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795338" indent="-33813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258888" indent="-34448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709738" indent="-33813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4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173288" indent="-34448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642616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3108960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575304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4041648" indent="-338328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spcAft>
                  <a:spcPts val="600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pt-PT" sz="900" b="1" dirty="0">
                  <a:solidFill>
                    <a:srgbClr val="A1D68B"/>
                  </a:solidFill>
                </a:rPr>
                <a:t>MADEIRA</a:t>
              </a:r>
            </a:p>
          </p:txBody>
        </p:sp>
      </p:grpSp>
      <p:sp>
        <p:nvSpPr>
          <p:cNvPr id="39" name="Marcador de Posição de Conteúdo 3">
            <a:extLst>
              <a:ext uri="{FF2B5EF4-FFF2-40B4-BE49-F238E27FC236}">
                <a16:creationId xmlns:a16="http://schemas.microsoft.com/office/drawing/2014/main" id="{93160EDD-CA8E-42F8-88D2-8D55CB7B9BE5}"/>
              </a:ext>
            </a:extLst>
          </p:cNvPr>
          <p:cNvSpPr txBox="1">
            <a:spLocks/>
          </p:cNvSpPr>
          <p:nvPr/>
        </p:nvSpPr>
        <p:spPr>
          <a:xfrm>
            <a:off x="9093850" y="4996621"/>
            <a:ext cx="989196" cy="497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sz="900" b="1" dirty="0">
                <a:solidFill>
                  <a:srgbClr val="FFCCFF"/>
                </a:solidFill>
              </a:rPr>
              <a:t>MADEIRA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C3307387-A996-40B0-B4D8-450B7F02A957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2. Portugal e os quadros financeiros plurianuais</a:t>
            </a:r>
            <a:endParaRPr lang="pt-PT" sz="1800" i="1" dirty="0"/>
          </a:p>
        </p:txBody>
      </p:sp>
      <p:graphicFrame>
        <p:nvGraphicFramePr>
          <p:cNvPr id="17" name="Table 32">
            <a:extLst>
              <a:ext uri="{FF2B5EF4-FFF2-40B4-BE49-F238E27FC236}">
                <a16:creationId xmlns:a16="http://schemas.microsoft.com/office/drawing/2014/main" id="{6B40CA46-87F2-4F30-8FF5-5BB6A8306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555972"/>
              </p:ext>
            </p:extLst>
          </p:nvPr>
        </p:nvGraphicFramePr>
        <p:xfrm>
          <a:off x="1331839" y="2863695"/>
          <a:ext cx="1800225" cy="3605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3977402541"/>
                    </a:ext>
                  </a:extLst>
                </a:gridCol>
              </a:tblGrid>
              <a:tr h="750787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QFP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2007-2013</a:t>
                      </a:r>
                    </a:p>
                    <a:p>
                      <a:pPr algn="ctr"/>
                      <a:r>
                        <a:rPr lang="pt-PT" sz="14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FEDER e/ou FSE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994921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 Regiões – </a:t>
                      </a:r>
                      <a:r>
                        <a:rPr lang="pt-PT" sz="1000" b="1" i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Objetivo convergência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Norte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Centro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Alentejo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Açores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599378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 – Regime transitório do </a:t>
                      </a:r>
                      <a:r>
                        <a:rPr lang="pt-PT" sz="1000" b="1" i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Objetivo convergência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Algarve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337262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 – </a:t>
                      </a:r>
                      <a:r>
                        <a:rPr lang="pt-PT" sz="1000" b="1" i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Objetivo Competitividade e Emprego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Lisboa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535216"/>
                  </a:ext>
                </a:extLst>
              </a:tr>
              <a:tr h="631515">
                <a:tc>
                  <a:txBody>
                    <a:bodyPr/>
                    <a:lstStyle/>
                    <a:p>
                      <a:pPr algn="l"/>
                      <a:r>
                        <a:rPr lang="pt-PT" sz="1000" b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 Região – Regime transitório do </a:t>
                      </a:r>
                      <a:r>
                        <a:rPr lang="pt-PT" sz="1000" b="1" i="1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Objetivo Competitividade e Emprego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pt-PT" sz="1000" dirty="0">
                          <a:solidFill>
                            <a:schemeClr val="tx1">
                              <a:lumMod val="65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Madeira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</a:tbl>
          </a:graphicData>
        </a:graphic>
      </p:graphicFrame>
      <p:sp>
        <p:nvSpPr>
          <p:cNvPr id="18" name="Título 1">
            <a:extLst>
              <a:ext uri="{FF2B5EF4-FFF2-40B4-BE49-F238E27FC236}">
                <a16:creationId xmlns:a16="http://schemas.microsoft.com/office/drawing/2014/main" id="{182C4407-5E0A-4112-8CC7-17CEF79E812C}"/>
              </a:ext>
            </a:extLst>
          </p:cNvPr>
          <p:cNvSpPr txBox="1">
            <a:spLocks/>
          </p:cNvSpPr>
          <p:nvPr/>
        </p:nvSpPr>
        <p:spPr>
          <a:xfrm rot="16200000">
            <a:off x="-280953" y="4667038"/>
            <a:ext cx="3299629" cy="447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000" dirty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 CATEGORIAS DE REGIÕES (critérios PIB UE-25)</a:t>
            </a:r>
            <a:endParaRPr lang="pt-PT" sz="1000" i="1" dirty="0">
              <a:solidFill>
                <a:schemeClr val="tx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C48A1BE6-50F4-4CEE-8F5A-4C142AAF22BE}"/>
              </a:ext>
            </a:extLst>
          </p:cNvPr>
          <p:cNvSpPr txBox="1">
            <a:spLocks/>
          </p:cNvSpPr>
          <p:nvPr/>
        </p:nvSpPr>
        <p:spPr>
          <a:xfrm rot="16200000">
            <a:off x="1738347" y="4667038"/>
            <a:ext cx="3299629" cy="447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000" dirty="0">
                <a:solidFill>
                  <a:schemeClr val="tx1">
                    <a:lumMod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CATEGORIAS DE REGIÕES (critérios PIB UE-27)</a:t>
            </a:r>
            <a:endParaRPr lang="pt-PT" sz="1000" i="1" dirty="0">
              <a:solidFill>
                <a:schemeClr val="tx1">
                  <a:lumMod val="5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23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734C464-CAA7-45D0-A803-80D8AF874557}"/>
              </a:ext>
            </a:extLst>
          </p:cNvPr>
          <p:cNvGrpSpPr/>
          <p:nvPr/>
        </p:nvGrpSpPr>
        <p:grpSpPr>
          <a:xfrm>
            <a:off x="6059244" y="2672649"/>
            <a:ext cx="5266873" cy="2803343"/>
            <a:chOff x="6059244" y="2672649"/>
            <a:chExt cx="5266873" cy="2803343"/>
          </a:xfrm>
        </p:grpSpPr>
        <p:sp>
          <p:nvSpPr>
            <p:cNvPr id="9" name="Título 1">
              <a:extLst>
                <a:ext uri="{FF2B5EF4-FFF2-40B4-BE49-F238E27FC236}">
                  <a16:creationId xmlns:a16="http://schemas.microsoft.com/office/drawing/2014/main" id="{ACEFF307-A4B1-4EE3-987B-2836436A13DB}"/>
                </a:ext>
              </a:extLst>
            </p:cNvPr>
            <p:cNvSpPr txBox="1">
              <a:spLocks/>
            </p:cNvSpPr>
            <p:nvPr/>
          </p:nvSpPr>
          <p:spPr>
            <a:xfrm>
              <a:off x="6059244" y="5028046"/>
              <a:ext cx="3378207" cy="44794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400" b="0" i="0" kern="1200" cap="none"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pt-PT" sz="700" dirty="0">
                  <a:solidFill>
                    <a:schemeClr val="accent3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Fonte: </a:t>
              </a:r>
              <a:r>
                <a:rPr lang="pt-PT" sz="700" i="1" dirty="0">
                  <a:solidFill>
                    <a:schemeClr val="accent3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Quadro de Referência Estratégico Nacional 2007-2013, Portugal, p. 78</a:t>
              </a:r>
            </a:p>
            <a:p>
              <a:pPr algn="l"/>
              <a:r>
                <a:rPr lang="pt-PT" sz="700" i="1" dirty="0">
                  <a:solidFill>
                    <a:schemeClr val="accent3">
                      <a:lumMod val="50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Agência para o Desenvolvimento e Coesão, I.P.</a:t>
              </a:r>
            </a:p>
          </p:txBody>
        </p: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D79C8FA2-82B5-46D1-A314-5993E57B3A7B}"/>
                </a:ext>
              </a:extLst>
            </p:cNvPr>
            <p:cNvGrpSpPr/>
            <p:nvPr/>
          </p:nvGrpSpPr>
          <p:grpSpPr>
            <a:xfrm>
              <a:off x="6142117" y="2672649"/>
              <a:ext cx="5184000" cy="2372853"/>
              <a:chOff x="6142117" y="2672649"/>
              <a:chExt cx="5184000" cy="2372853"/>
            </a:xfrm>
          </p:grpSpPr>
          <p:pic>
            <p:nvPicPr>
              <p:cNvPr id="4" name="Imagem 3">
                <a:extLst>
                  <a:ext uri="{FF2B5EF4-FFF2-40B4-BE49-F238E27FC236}">
                    <a16:creationId xmlns:a16="http://schemas.microsoft.com/office/drawing/2014/main" id="{93715492-C256-410E-A40B-82C79E803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42117" y="2672649"/>
                <a:ext cx="5184000" cy="2372853"/>
              </a:xfrm>
              <a:prstGeom prst="rect">
                <a:avLst/>
              </a:prstGeom>
            </p:spPr>
          </p:pic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F2A99041-1115-4713-B039-6F7A469BD1F4}"/>
                  </a:ext>
                </a:extLst>
              </p:cNvPr>
              <p:cNvSpPr/>
              <p:nvPr/>
            </p:nvSpPr>
            <p:spPr>
              <a:xfrm>
                <a:off x="6173241" y="3646056"/>
                <a:ext cx="756000" cy="1009650"/>
              </a:xfrm>
              <a:prstGeom prst="roundRect">
                <a:avLst/>
              </a:prstGeom>
              <a:solidFill>
                <a:srgbClr val="FF9900">
                  <a:alpha val="40000"/>
                </a:srgbClr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8399092" cy="1077229"/>
          </a:xfrm>
        </p:spPr>
        <p:txBody>
          <a:bodyPr>
            <a:normAutofit/>
          </a:bodyPr>
          <a:lstStyle/>
          <a:p>
            <a:pPr algn="l"/>
            <a:r>
              <a:rPr lang="pt-PT" dirty="0"/>
              <a:t>Alocação e impacto dos fundos estruturais na Educação em Portugal</a:t>
            </a:r>
            <a:endParaRPr lang="pt-PT" sz="1900" dirty="0"/>
          </a:p>
        </p:txBody>
      </p:sp>
      <p:graphicFrame>
        <p:nvGraphicFramePr>
          <p:cNvPr id="8" name="Table 32">
            <a:extLst>
              <a:ext uri="{FF2B5EF4-FFF2-40B4-BE49-F238E27FC236}">
                <a16:creationId xmlns:a16="http://schemas.microsoft.com/office/drawing/2014/main" id="{5FD06074-C088-4296-9373-6996A050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93415"/>
              </p:ext>
            </p:extLst>
          </p:nvPr>
        </p:nvGraphicFramePr>
        <p:xfrm>
          <a:off x="6144597" y="2006552"/>
          <a:ext cx="174755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7555">
                  <a:extLst>
                    <a:ext uri="{9D8B030D-6E8A-4147-A177-3AD203B41FA5}">
                      <a16:colId xmlns:a16="http://schemas.microsoft.com/office/drawing/2014/main" val="763381524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QREN</a:t>
                      </a:r>
                    </a:p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2007-2013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</a:tbl>
          </a:graphicData>
        </a:graphic>
      </p:graphicFrame>
      <p:sp>
        <p:nvSpPr>
          <p:cNvPr id="11" name="Marcador de Posição de Conteúdo 3">
            <a:extLst>
              <a:ext uri="{FF2B5EF4-FFF2-40B4-BE49-F238E27FC236}">
                <a16:creationId xmlns:a16="http://schemas.microsoft.com/office/drawing/2014/main" id="{51DE8D85-035D-43A7-9F46-3BF8F02F6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3260245" cy="3997828"/>
          </a:xfrm>
        </p:spPr>
        <p:txBody>
          <a:bodyPr anchor="t">
            <a:noAutofit/>
          </a:bodyPr>
          <a:lstStyle/>
          <a:p>
            <a:r>
              <a:rPr lang="pt-PT" sz="1600" dirty="0"/>
              <a:t>Tem incidido especialmente sobre o Ensino Superior</a:t>
            </a:r>
          </a:p>
          <a:p>
            <a:r>
              <a:rPr lang="pt-PT" sz="1600" dirty="0"/>
              <a:t>Efeito positivo sobre os indicadores educativos: </a:t>
            </a:r>
            <a:r>
              <a:rPr lang="pt-PT" sz="1600" dirty="0">
                <a:solidFill>
                  <a:srgbClr val="FF0000"/>
                </a:solidFill>
              </a:rPr>
              <a:t>educação ao longo da vida e combate do abandono e insucesso escolar</a:t>
            </a:r>
          </a:p>
          <a:p>
            <a:r>
              <a:rPr lang="pt-PT" sz="1600" dirty="0"/>
              <a:t>Importa analisar a relação integrada entre os fundos e os indicadores educativos considerando os efeitos locais, regionais e nacionais e a criação e reconhecimento de novos atores institucionais</a:t>
            </a:r>
          </a:p>
        </p:txBody>
      </p:sp>
      <p:graphicFrame>
        <p:nvGraphicFramePr>
          <p:cNvPr id="20" name="Table 32">
            <a:extLst>
              <a:ext uri="{FF2B5EF4-FFF2-40B4-BE49-F238E27FC236}">
                <a16:creationId xmlns:a16="http://schemas.microsoft.com/office/drawing/2014/main" id="{ABEA0BD7-D882-4576-8085-C08E641C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794049"/>
              </p:ext>
            </p:extLst>
          </p:nvPr>
        </p:nvGraphicFramePr>
        <p:xfrm>
          <a:off x="7923568" y="2006932"/>
          <a:ext cx="17686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642">
                  <a:extLst>
                    <a:ext uri="{9D8B030D-6E8A-4147-A177-3AD203B41FA5}">
                      <a16:colId xmlns:a16="http://schemas.microsoft.com/office/drawing/2014/main" val="1298405258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PT 2020</a:t>
                      </a:r>
                    </a:p>
                    <a:p>
                      <a:pPr algn="ctr"/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2014-2020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</a:tbl>
          </a:graphicData>
        </a:graphic>
      </p:graphicFrame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9B06BF6-B356-4F83-8F79-4650DB155A59}"/>
              </a:ext>
            </a:extLst>
          </p:cNvPr>
          <p:cNvGrpSpPr/>
          <p:nvPr/>
        </p:nvGrpSpPr>
        <p:grpSpPr>
          <a:xfrm>
            <a:off x="6096000" y="1991093"/>
            <a:ext cx="5256370" cy="4681484"/>
            <a:chOff x="6096000" y="1991093"/>
            <a:chExt cx="5256370" cy="4681484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B0DF9960-DA72-4E7A-9994-8C165F090E50}"/>
                </a:ext>
              </a:extLst>
            </p:cNvPr>
            <p:cNvGrpSpPr/>
            <p:nvPr/>
          </p:nvGrpSpPr>
          <p:grpSpPr>
            <a:xfrm>
              <a:off x="6122254" y="2674749"/>
              <a:ext cx="5230116" cy="3997828"/>
              <a:chOff x="6122254" y="2674749"/>
              <a:chExt cx="5230116" cy="3997828"/>
            </a:xfrm>
          </p:grpSpPr>
          <p:pic>
            <p:nvPicPr>
              <p:cNvPr id="3" name="Imagem 2">
                <a:extLst>
                  <a:ext uri="{FF2B5EF4-FFF2-40B4-BE49-F238E27FC236}">
                    <a16:creationId xmlns:a16="http://schemas.microsoft.com/office/drawing/2014/main" id="{22A4EC19-1043-4FC7-AC7D-AD4C687E5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2254" y="2674749"/>
                <a:ext cx="5230116" cy="3997828"/>
              </a:xfrm>
              <a:prstGeom prst="rect">
                <a:avLst/>
              </a:prstGeom>
            </p:spPr>
          </p:pic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CEE4A2FC-4525-49AF-A555-CF761AB379C9}"/>
                  </a:ext>
                </a:extLst>
              </p:cNvPr>
              <p:cNvGrpSpPr/>
              <p:nvPr/>
            </p:nvGrpSpPr>
            <p:grpSpPr>
              <a:xfrm>
                <a:off x="6808319" y="2693899"/>
                <a:ext cx="4508500" cy="2997200"/>
                <a:chOff x="6829209" y="2698242"/>
                <a:chExt cx="4508500" cy="2997200"/>
              </a:xfrm>
            </p:grpSpPr>
            <p:pic>
              <p:nvPicPr>
                <p:cNvPr id="1026" name="Imagem 1">
                  <a:extLst>
                    <a:ext uri="{FF2B5EF4-FFF2-40B4-BE49-F238E27FC236}">
                      <a16:creationId xmlns:a16="http://schemas.microsoft.com/office/drawing/2014/main" id="{66E7CBDB-C1D2-4581-93DE-396AE828F0E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29209" y="2698242"/>
                  <a:ext cx="4508500" cy="2997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" name="Retângulo: Cantos Arredondados 28">
                  <a:extLst>
                    <a:ext uri="{FF2B5EF4-FFF2-40B4-BE49-F238E27FC236}">
                      <a16:creationId xmlns:a16="http://schemas.microsoft.com/office/drawing/2014/main" id="{DD68F969-988D-431B-B736-0924C2F570D2}"/>
                    </a:ext>
                  </a:extLst>
                </p:cNvPr>
                <p:cNvSpPr/>
                <p:nvPr/>
              </p:nvSpPr>
              <p:spPr>
                <a:xfrm>
                  <a:off x="8401049" y="3207400"/>
                  <a:ext cx="523875" cy="1009650"/>
                </a:xfrm>
                <a:prstGeom prst="roundRect">
                  <a:avLst/>
                </a:prstGeom>
                <a:solidFill>
                  <a:srgbClr val="FF9900">
                    <a:alpha val="40000"/>
                  </a:srgbClr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2" name="Título 1">
                <a:extLst>
                  <a:ext uri="{FF2B5EF4-FFF2-40B4-BE49-F238E27FC236}">
                    <a16:creationId xmlns:a16="http://schemas.microsoft.com/office/drawing/2014/main" id="{AF81B2F4-CB91-4D8D-8069-DD0BB0A347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8093" y="5660717"/>
                <a:ext cx="3378207" cy="44794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400" b="0" i="0" kern="1200" cap="none"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pt-PT" sz="700" dirty="0">
                    <a:solidFill>
                      <a:schemeClr val="accent3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Fonte: Brochura, </a:t>
                </a:r>
                <a:r>
                  <a:rPr lang="pt-PT" sz="700" i="1" dirty="0">
                    <a:solidFill>
                      <a:schemeClr val="accent3">
                        <a:lumMod val="50000"/>
                      </a:schemeClr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Agência para o Desenvolvimento e Coesão, I.P., 2015</a:t>
                </a:r>
              </a:p>
            </p:txBody>
          </p:sp>
        </p:grp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6F72B9E5-425C-4635-AA6D-26473F2542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74"/>
            <a:stretch/>
          </p:blipFill>
          <p:spPr>
            <a:xfrm>
              <a:off x="6096000" y="1991093"/>
              <a:ext cx="1811748" cy="687065"/>
            </a:xfrm>
            <a:prstGeom prst="rect">
              <a:avLst/>
            </a:prstGeom>
          </p:spPr>
        </p:pic>
      </p:grpSp>
      <p:graphicFrame>
        <p:nvGraphicFramePr>
          <p:cNvPr id="23" name="Table 32">
            <a:extLst>
              <a:ext uri="{FF2B5EF4-FFF2-40B4-BE49-F238E27FC236}">
                <a16:creationId xmlns:a16="http://schemas.microsoft.com/office/drawing/2014/main" id="{32D9664A-EC52-4812-B5F8-FA1FC5D2F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60060"/>
              </p:ext>
            </p:extLst>
          </p:nvPr>
        </p:nvGraphicFramePr>
        <p:xfrm>
          <a:off x="9723411" y="2006552"/>
          <a:ext cx="161223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231">
                  <a:extLst>
                    <a:ext uri="{9D8B030D-6E8A-4147-A177-3AD203B41FA5}">
                      <a16:colId xmlns:a16="http://schemas.microsoft.com/office/drawing/2014/main" val="1378897033"/>
                    </a:ext>
                  </a:extLst>
                </a:gridCol>
              </a:tblGrid>
              <a:tr h="4666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PT 2030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800" b="1" i="0" u="none" strike="noStrike" kern="1200" baseline="0" dirty="0">
                          <a:solidFill>
                            <a:schemeClr val="lt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2021-2027</a:t>
                      </a:r>
                      <a:endParaRPr lang="pt-PT" sz="1800" b="0" i="0" u="none" strike="noStrike" kern="1200" baseline="0" dirty="0">
                        <a:solidFill>
                          <a:schemeClr val="lt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</a:tbl>
          </a:graphicData>
        </a:graphic>
      </p:graphicFrame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FB2D626-6704-4523-86AA-E124CDD1346C}"/>
              </a:ext>
            </a:extLst>
          </p:cNvPr>
          <p:cNvGrpSpPr/>
          <p:nvPr/>
        </p:nvGrpSpPr>
        <p:grpSpPr>
          <a:xfrm>
            <a:off x="6062301" y="1983742"/>
            <a:ext cx="5291796" cy="4809214"/>
            <a:chOff x="6062301" y="1983742"/>
            <a:chExt cx="5291796" cy="4809214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A6923B5D-9434-49E4-9E8B-611A27A811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3474"/>
            <a:stretch/>
          </p:blipFill>
          <p:spPr>
            <a:xfrm>
              <a:off x="6123981" y="1983742"/>
              <a:ext cx="3583198" cy="687065"/>
            </a:xfrm>
            <a:prstGeom prst="rect">
              <a:avLst/>
            </a:prstGeom>
          </p:spPr>
        </p:pic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6AA9A0B0-FEB4-46D1-BADE-8DEE7E57AFA0}"/>
                </a:ext>
              </a:extLst>
            </p:cNvPr>
            <p:cNvGrpSpPr/>
            <p:nvPr/>
          </p:nvGrpSpPr>
          <p:grpSpPr>
            <a:xfrm>
              <a:off x="6062301" y="2683865"/>
              <a:ext cx="5291796" cy="4109091"/>
              <a:chOff x="6062301" y="2683865"/>
              <a:chExt cx="5291796" cy="4109091"/>
            </a:xfrm>
          </p:grpSpPr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E649A6EA-D9FF-4E7B-9518-6E1C9109FC48}"/>
                  </a:ext>
                </a:extLst>
              </p:cNvPr>
              <p:cNvGrpSpPr/>
              <p:nvPr/>
            </p:nvGrpSpPr>
            <p:grpSpPr>
              <a:xfrm>
                <a:off x="6062301" y="2683865"/>
                <a:ext cx="5291796" cy="3497655"/>
                <a:chOff x="-121626" y="2404433"/>
                <a:chExt cx="5291796" cy="3497655"/>
              </a:xfrm>
            </p:grpSpPr>
            <p:pic>
              <p:nvPicPr>
                <p:cNvPr id="24" name="Imagem 23">
                  <a:extLst>
                    <a:ext uri="{FF2B5EF4-FFF2-40B4-BE49-F238E27FC236}">
                      <a16:creationId xmlns:a16="http://schemas.microsoft.com/office/drawing/2014/main" id="{629EA392-C513-4919-9DD5-0ACA0D9035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59946" y="2572418"/>
                  <a:ext cx="5230116" cy="3329670"/>
                </a:xfrm>
                <a:prstGeom prst="rect">
                  <a:avLst/>
                </a:prstGeom>
              </p:spPr>
            </p:pic>
            <p:grpSp>
              <p:nvGrpSpPr>
                <p:cNvPr id="15" name="Agrupar 14">
                  <a:extLst>
                    <a:ext uri="{FF2B5EF4-FFF2-40B4-BE49-F238E27FC236}">
                      <a16:creationId xmlns:a16="http://schemas.microsoft.com/office/drawing/2014/main" id="{3B727B6F-5228-4BC9-B6D5-FC2B69970CC5}"/>
                    </a:ext>
                  </a:extLst>
                </p:cNvPr>
                <p:cNvGrpSpPr/>
                <p:nvPr/>
              </p:nvGrpSpPr>
              <p:grpSpPr>
                <a:xfrm>
                  <a:off x="-121626" y="2404433"/>
                  <a:ext cx="5266819" cy="3405728"/>
                  <a:chOff x="-122234" y="2580557"/>
                  <a:chExt cx="5266819" cy="3405728"/>
                </a:xfrm>
              </p:grpSpPr>
              <p:sp>
                <p:nvSpPr>
                  <p:cNvPr id="28" name="Título 1">
                    <a:extLst>
                      <a:ext uri="{FF2B5EF4-FFF2-40B4-BE49-F238E27FC236}">
                        <a16:creationId xmlns:a16="http://schemas.microsoft.com/office/drawing/2014/main" id="{B3F85DFC-FDB7-4F35-A77B-BA11CA42E1E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-122234" y="5531515"/>
                    <a:ext cx="3378207" cy="447946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t">
                    <a:normAutofit/>
                  </a:bodyPr>
                  <a:lstStyle>
                    <a:lvl1pPr algn="r" defTabSz="914400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3400" b="0" i="0" kern="1200" cap="none"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pPr algn="l"/>
                    <a:r>
                      <a:rPr lang="pt-PT" sz="70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Fonte: </a:t>
                    </a:r>
                    <a:r>
                      <a:rPr lang="pt-PT" sz="700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República Portuguesa</a:t>
                    </a:r>
                  </a:p>
                  <a:p>
                    <a:pPr algn="l"/>
                    <a:r>
                      <a:rPr lang="pt-PT" sz="700" i="1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rPr>
                      <a:t>https://eurocid.mne.gov.pt/portugal-2030#toc-infografias</a:t>
                    </a:r>
                  </a:p>
                </p:txBody>
              </p:sp>
              <p:grpSp>
                <p:nvGrpSpPr>
                  <p:cNvPr id="14" name="Agrupar 13">
                    <a:extLst>
                      <a:ext uri="{FF2B5EF4-FFF2-40B4-BE49-F238E27FC236}">
                        <a16:creationId xmlns:a16="http://schemas.microsoft.com/office/drawing/2014/main" id="{8EF7CB77-B84B-44F1-9F13-92535FE56FD2}"/>
                      </a:ext>
                    </a:extLst>
                  </p:cNvPr>
                  <p:cNvGrpSpPr/>
                  <p:nvPr/>
                </p:nvGrpSpPr>
                <p:grpSpPr>
                  <a:xfrm>
                    <a:off x="-34361" y="2580557"/>
                    <a:ext cx="5178946" cy="3405728"/>
                    <a:chOff x="-34361" y="2580557"/>
                    <a:chExt cx="5178946" cy="3405728"/>
                  </a:xfrm>
                </p:grpSpPr>
                <p:pic>
                  <p:nvPicPr>
                    <p:cNvPr id="21" name="Imagem 20">
                      <a:extLst>
                        <a:ext uri="{FF2B5EF4-FFF2-40B4-BE49-F238E27FC236}">
                          <a16:creationId xmlns:a16="http://schemas.microsoft.com/office/drawing/2014/main" id="{4E21CFA1-4D54-43C6-82CE-23B00321E51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998" t="1602" r="798" b="1602"/>
                    <a:stretch/>
                  </p:blipFill>
                  <p:spPr>
                    <a:xfrm>
                      <a:off x="-34361" y="2580557"/>
                      <a:ext cx="5178946" cy="299051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2" name="Retângulo: Cantos Arredondados 31">
                      <a:extLst>
                        <a:ext uri="{FF2B5EF4-FFF2-40B4-BE49-F238E27FC236}">
                          <a16:creationId xmlns:a16="http://schemas.microsoft.com/office/drawing/2014/main" id="{F3284EFE-8983-404F-9528-22BD557F7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8309" y="3429892"/>
                      <a:ext cx="1065865" cy="184294"/>
                    </a:xfrm>
                    <a:prstGeom prst="roundRect">
                      <a:avLst/>
                    </a:prstGeom>
                    <a:solidFill>
                      <a:srgbClr val="FF9900">
                        <a:alpha val="40000"/>
                      </a:srgbClr>
                    </a:solidFill>
                    <a:ln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PT"/>
                    </a:p>
                  </p:txBody>
                </p:sp>
                <p:sp>
                  <p:nvSpPr>
                    <p:cNvPr id="33" name="Retângulo: Cantos Arredondados 32">
                      <a:extLst>
                        <a:ext uri="{FF2B5EF4-FFF2-40B4-BE49-F238E27FC236}">
                          <a16:creationId xmlns:a16="http://schemas.microsoft.com/office/drawing/2014/main" id="{5179CF32-A74F-4571-8852-84534D621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8309" y="3726381"/>
                      <a:ext cx="1065865" cy="241222"/>
                    </a:xfrm>
                    <a:prstGeom prst="roundRect">
                      <a:avLst/>
                    </a:prstGeom>
                    <a:solidFill>
                      <a:srgbClr val="FF9900">
                        <a:alpha val="40000"/>
                      </a:srgbClr>
                    </a:solidFill>
                    <a:ln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PT"/>
                    </a:p>
                  </p:txBody>
                </p:sp>
                <p:sp>
                  <p:nvSpPr>
                    <p:cNvPr id="34" name="Retângulo: Cantos Arredondados 33">
                      <a:extLst>
                        <a:ext uri="{FF2B5EF4-FFF2-40B4-BE49-F238E27FC236}">
                          <a16:creationId xmlns:a16="http://schemas.microsoft.com/office/drawing/2014/main" id="{2F766FCE-FFD9-422F-A5BF-7E3733434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1682" y="5842738"/>
                      <a:ext cx="1296000" cy="143547"/>
                    </a:xfrm>
                    <a:prstGeom prst="roundRect">
                      <a:avLst/>
                    </a:prstGeom>
                    <a:solidFill>
                      <a:srgbClr val="FF9900">
                        <a:alpha val="40000"/>
                      </a:srgbClr>
                    </a:solidFill>
                    <a:ln>
                      <a:solidFill>
                        <a:srgbClr val="FF99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PT"/>
                    </a:p>
                  </p:txBody>
                </p:sp>
              </p:grpSp>
            </p:grpSp>
          </p:grpSp>
          <p:sp>
            <p:nvSpPr>
              <p:cNvPr id="31" name="Marcador de Posição de Conteúdo 3">
                <a:extLst>
                  <a:ext uri="{FF2B5EF4-FFF2-40B4-BE49-F238E27FC236}">
                    <a16:creationId xmlns:a16="http://schemas.microsoft.com/office/drawing/2014/main" id="{5B4BDFCB-5AD1-4D56-B16F-622D33C42E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08445" y="5642526"/>
                <a:ext cx="2723098" cy="115043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344488" indent="-344488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5725" indent="-8572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900" dirty="0">
                    <a:solidFill>
                      <a:schemeClr val="accent5">
                        <a:lumMod val="75000"/>
                      </a:schemeClr>
                    </a:solidFill>
                  </a:rPr>
                  <a:t>3 PO Temáticos no Continente: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800" i="1" dirty="0"/>
                  <a:t>       Demografia e inclusão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800" i="1" dirty="0"/>
                  <a:t>       Inovação e transição digital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PT" sz="800" i="1" dirty="0"/>
                  <a:t>       Transição climática e sustentabilidade dos recursos</a:t>
                </a:r>
              </a:p>
              <a:p>
                <a:pPr marL="85725" indent="-8572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900" dirty="0">
                    <a:solidFill>
                      <a:schemeClr val="accent5">
                        <a:lumMod val="75000"/>
                      </a:schemeClr>
                    </a:solidFill>
                  </a:rPr>
                  <a:t>5 PO Regionais no Continente (NUTSII) e 2 PO Regionais nas Regiões Autónomas</a:t>
                </a:r>
              </a:p>
              <a:p>
                <a:pPr marL="85725" indent="-8572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900" dirty="0">
                    <a:solidFill>
                      <a:schemeClr val="accent5">
                        <a:lumMod val="75000"/>
                      </a:schemeClr>
                    </a:solidFill>
                  </a:rPr>
                  <a:t>1 PO de Assistência Técnica</a:t>
                </a:r>
              </a:p>
              <a:p>
                <a:pPr marL="85725" indent="-85725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pt-PT" sz="900" dirty="0">
                    <a:solidFill>
                      <a:schemeClr val="accent5">
                        <a:lumMod val="75000"/>
                      </a:schemeClr>
                    </a:solidFill>
                  </a:rPr>
                  <a:t>1 PO do FEAMPA</a:t>
                </a:r>
              </a:p>
            </p:txBody>
          </p:sp>
        </p:grpSp>
      </p:grpSp>
      <p:sp>
        <p:nvSpPr>
          <p:cNvPr id="40" name="Título 1">
            <a:extLst>
              <a:ext uri="{FF2B5EF4-FFF2-40B4-BE49-F238E27FC236}">
                <a16:creationId xmlns:a16="http://schemas.microsoft.com/office/drawing/2014/main" id="{C3F70CA2-20C3-4B94-9BF8-5D6C48159973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2. Portugal e os quadros financeiros plurianuais</a:t>
            </a:r>
            <a:endParaRPr lang="pt-PT" sz="1800" i="1" dirty="0"/>
          </a:p>
        </p:txBody>
      </p:sp>
    </p:spTree>
    <p:extLst>
      <p:ext uri="{BB962C8B-B14F-4D97-AF65-F5344CB8AC3E}">
        <p14:creationId xmlns:p14="http://schemas.microsoft.com/office/powerpoint/2010/main" val="120736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PT" sz="3800" dirty="0"/>
              <a:t>O enquadramento da Educação</a:t>
            </a:r>
            <a:br>
              <a:rPr lang="pt-PT" sz="3800" dirty="0"/>
            </a:br>
            <a:r>
              <a:rPr lang="pt-PT" sz="2200" dirty="0"/>
              <a:t>nas Estratégias Europa 2020 e Portugal 2020</a:t>
            </a:r>
            <a:r>
              <a:rPr lang="pt-PT" dirty="0"/>
              <a:t/>
            </a:r>
            <a:br>
              <a:rPr lang="pt-PT" dirty="0"/>
            </a:br>
            <a:endParaRPr lang="pt-PT" i="1" dirty="0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6B2C8E9-11DB-467B-BDF8-AAC95D7BB1D6}"/>
              </a:ext>
            </a:extLst>
          </p:cNvPr>
          <p:cNvGrpSpPr/>
          <p:nvPr/>
        </p:nvGrpSpPr>
        <p:grpSpPr>
          <a:xfrm>
            <a:off x="1038744" y="1795502"/>
            <a:ext cx="10302592" cy="3102301"/>
            <a:chOff x="1038744" y="2665133"/>
            <a:chExt cx="10302592" cy="3102301"/>
          </a:xfrm>
        </p:grpSpPr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F7F4EB5C-46C1-446A-A6D2-5C95FF301812}"/>
                </a:ext>
              </a:extLst>
            </p:cNvPr>
            <p:cNvSpPr txBox="1"/>
            <p:nvPr/>
          </p:nvSpPr>
          <p:spPr>
            <a:xfrm>
              <a:off x="1038744" y="2665134"/>
              <a:ext cx="3350031" cy="374571"/>
            </a:xfrm>
            <a:prstGeom prst="flowChartAlternateProcess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PT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Estratégia Europa 2020</a:t>
              </a:r>
            </a:p>
          </p:txBody>
        </p:sp>
        <p:cxnSp>
          <p:nvCxnSpPr>
            <p:cNvPr id="11" name="Elbow Connector 5">
              <a:extLst>
                <a:ext uri="{FF2B5EF4-FFF2-40B4-BE49-F238E27FC236}">
                  <a16:creationId xmlns:a16="http://schemas.microsoft.com/office/drawing/2014/main" id="{310269BA-DC8F-4719-A6C0-F975BDFAF102}"/>
                </a:ext>
              </a:extLst>
            </p:cNvPr>
            <p:cNvCxnSpPr/>
            <p:nvPr/>
          </p:nvCxnSpPr>
          <p:spPr>
            <a:xfrm rot="16200000" flipH="1">
              <a:off x="1005597" y="3119800"/>
              <a:ext cx="323990" cy="257694"/>
            </a:xfrm>
            <a:prstGeom prst="bentConnector3">
              <a:avLst>
                <a:gd name="adj1" fmla="val 101315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271DF171-08D0-4CEF-A0C9-9558B4C27542}"/>
                </a:ext>
              </a:extLst>
            </p:cNvPr>
            <p:cNvSpPr txBox="1"/>
            <p:nvPr/>
          </p:nvSpPr>
          <p:spPr>
            <a:xfrm>
              <a:off x="1296441" y="3156289"/>
              <a:ext cx="3092334" cy="664012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CRESCIMENTO INTELIGENTE</a:t>
              </a:r>
            </a:p>
            <a:p>
              <a:pPr algn="just"/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Desenvolver uma economia baseada no conhecimento e na inovação</a:t>
              </a:r>
            </a:p>
          </p:txBody>
        </p:sp>
        <p:cxnSp>
          <p:nvCxnSpPr>
            <p:cNvPr id="13" name="Elbow Connector 10">
              <a:extLst>
                <a:ext uri="{FF2B5EF4-FFF2-40B4-BE49-F238E27FC236}">
                  <a16:creationId xmlns:a16="http://schemas.microsoft.com/office/drawing/2014/main" id="{CC9BBC84-DBA9-45CB-BDA9-122747CDE8D4}"/>
                </a:ext>
              </a:extLst>
            </p:cNvPr>
            <p:cNvCxnSpPr/>
            <p:nvPr/>
          </p:nvCxnSpPr>
          <p:spPr>
            <a:xfrm rot="16200000" flipH="1">
              <a:off x="1005597" y="4406053"/>
              <a:ext cx="323990" cy="257694"/>
            </a:xfrm>
            <a:prstGeom prst="bentConnector3">
              <a:avLst>
                <a:gd name="adj1" fmla="val 101315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Elbow Connector 12">
              <a:extLst>
                <a:ext uri="{FF2B5EF4-FFF2-40B4-BE49-F238E27FC236}">
                  <a16:creationId xmlns:a16="http://schemas.microsoft.com/office/drawing/2014/main" id="{3D24E043-604B-4378-A9B6-3DD68C5E578F}"/>
                </a:ext>
              </a:extLst>
            </p:cNvPr>
            <p:cNvCxnSpPr/>
            <p:nvPr/>
          </p:nvCxnSpPr>
          <p:spPr>
            <a:xfrm rot="16200000" flipH="1">
              <a:off x="1005597" y="3762927"/>
              <a:ext cx="323990" cy="257694"/>
            </a:xfrm>
            <a:prstGeom prst="bentConnector3">
              <a:avLst>
                <a:gd name="adj1" fmla="val 101315"/>
              </a:avLst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F196FD02-6D84-4727-97D3-EF19A1BD81C6}"/>
                </a:ext>
              </a:extLst>
            </p:cNvPr>
            <p:cNvSpPr txBox="1"/>
            <p:nvPr/>
          </p:nvSpPr>
          <p:spPr>
            <a:xfrm>
              <a:off x="1296441" y="3882248"/>
              <a:ext cx="309233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CRESCIMENTO SUSTENTÁVEL</a:t>
              </a:r>
            </a:p>
            <a:p>
              <a:pPr algn="just"/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Promover uma economia mais eficiente em termos de recursos, mais ecológica e mais competitiva</a:t>
              </a:r>
            </a:p>
          </p:txBody>
        </p:sp>
        <p:cxnSp>
          <p:nvCxnSpPr>
            <p:cNvPr id="17" name="Straight Arrow Connector 15">
              <a:extLst>
                <a:ext uri="{FF2B5EF4-FFF2-40B4-BE49-F238E27FC236}">
                  <a16:creationId xmlns:a16="http://schemas.microsoft.com/office/drawing/2014/main" id="{C7203601-EF20-4211-88D0-4F73CC40FE0E}"/>
                </a:ext>
              </a:extLst>
            </p:cNvPr>
            <p:cNvCxnSpPr/>
            <p:nvPr/>
          </p:nvCxnSpPr>
          <p:spPr>
            <a:xfrm>
              <a:off x="4420814" y="3406085"/>
              <a:ext cx="324000" cy="4557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6">
              <a:extLst>
                <a:ext uri="{FF2B5EF4-FFF2-40B4-BE49-F238E27FC236}">
                  <a16:creationId xmlns:a16="http://schemas.microsoft.com/office/drawing/2014/main" id="{02CB269F-37E4-41F7-81D9-53BB64743E91}"/>
                </a:ext>
              </a:extLst>
            </p:cNvPr>
            <p:cNvSpPr txBox="1"/>
            <p:nvPr/>
          </p:nvSpPr>
          <p:spPr>
            <a:xfrm>
              <a:off x="4759039" y="2665134"/>
              <a:ext cx="3092334" cy="37457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PT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Estratégia Portugal 2020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C3B1804-4710-422F-9547-DCA28125AEC0}"/>
                </a:ext>
              </a:extLst>
            </p:cNvPr>
            <p:cNvSpPr txBox="1"/>
            <p:nvPr/>
          </p:nvSpPr>
          <p:spPr>
            <a:xfrm>
              <a:off x="4779824" y="3075266"/>
              <a:ext cx="3092334" cy="1557873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DOMÍNIO TEMÁTICO: CAPITAL HUMANO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Reduzir o abandono escolar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Reforçar o ensino profissional e a sua ligação ao mercado de trabalho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Apostar no ensino superior e na formação avançada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Melhorar a qualidade da educação e formação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Mais sucesso educativo, mais empregabilidade</a:t>
              </a:r>
            </a:p>
          </p:txBody>
        </p:sp>
        <p:cxnSp>
          <p:nvCxnSpPr>
            <p:cNvPr id="20" name="Straight Arrow Connector 20">
              <a:extLst>
                <a:ext uri="{FF2B5EF4-FFF2-40B4-BE49-F238E27FC236}">
                  <a16:creationId xmlns:a16="http://schemas.microsoft.com/office/drawing/2014/main" id="{595B2F89-DFBA-4F7E-B62C-1CAE7ED03788}"/>
                </a:ext>
              </a:extLst>
            </p:cNvPr>
            <p:cNvCxnSpPr/>
            <p:nvPr/>
          </p:nvCxnSpPr>
          <p:spPr>
            <a:xfrm>
              <a:off x="7902468" y="4061074"/>
              <a:ext cx="324000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D301D7B8-A92F-422A-B5AC-41AB37A47330}"/>
                </a:ext>
              </a:extLst>
            </p:cNvPr>
            <p:cNvSpPr txBox="1"/>
            <p:nvPr/>
          </p:nvSpPr>
          <p:spPr>
            <a:xfrm>
              <a:off x="8249002" y="2665133"/>
              <a:ext cx="3050766" cy="3405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PT" sz="14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Programa Operacional Capital Humano</a:t>
              </a:r>
            </a:p>
          </p:txBody>
        </p:sp>
        <p:cxnSp>
          <p:nvCxnSpPr>
            <p:cNvPr id="22" name="Straight Arrow Connector 22">
              <a:extLst>
                <a:ext uri="{FF2B5EF4-FFF2-40B4-BE49-F238E27FC236}">
                  <a16:creationId xmlns:a16="http://schemas.microsoft.com/office/drawing/2014/main" id="{1E330A1B-14C3-4DAD-8A0D-166D15718D93}"/>
                </a:ext>
              </a:extLst>
            </p:cNvPr>
            <p:cNvCxnSpPr/>
            <p:nvPr/>
          </p:nvCxnSpPr>
          <p:spPr>
            <a:xfrm>
              <a:off x="7902468" y="3386585"/>
              <a:ext cx="324000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CC1FA099-DD9B-4D68-8818-1A460E5A5908}"/>
                </a:ext>
              </a:extLst>
            </p:cNvPr>
            <p:cNvSpPr txBox="1"/>
            <p:nvPr/>
          </p:nvSpPr>
          <p:spPr>
            <a:xfrm>
              <a:off x="8249002" y="3083238"/>
              <a:ext cx="3092334" cy="638473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Assente nos 5 objetivos do Domínio Temático: Capital Humano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Aplica-se ao Norte, Centro e Alentejo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3569511-782D-43D3-805C-25791D9D97E5}"/>
                </a:ext>
              </a:extLst>
            </p:cNvPr>
            <p:cNvSpPr txBox="1"/>
            <p:nvPr/>
          </p:nvSpPr>
          <p:spPr>
            <a:xfrm>
              <a:off x="8282258" y="3883509"/>
              <a:ext cx="3050766" cy="374571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PT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Objetivo Específico OT 10</a:t>
              </a:r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15C6189-6F00-4AF0-A42F-DB459C2B3D92}"/>
                </a:ext>
              </a:extLst>
            </p:cNvPr>
            <p:cNvSpPr txBox="1"/>
            <p:nvPr/>
          </p:nvSpPr>
          <p:spPr>
            <a:xfrm>
              <a:off x="8282258" y="4305049"/>
              <a:ext cx="3059078" cy="459700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Investir no ensino, nas competências e na aprendizagem ao longo da vida </a:t>
              </a:r>
            </a:p>
          </p:txBody>
        </p:sp>
        <p:cxnSp>
          <p:nvCxnSpPr>
            <p:cNvPr id="7" name="Elbow Connector 37">
              <a:extLst>
                <a:ext uri="{FF2B5EF4-FFF2-40B4-BE49-F238E27FC236}">
                  <a16:creationId xmlns:a16="http://schemas.microsoft.com/office/drawing/2014/main" id="{973ED33A-E332-4D79-A95C-6E5E1CC540E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772998" y="4981358"/>
              <a:ext cx="730332" cy="467251"/>
            </a:xfrm>
            <a:prstGeom prst="bentConnector2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43">
              <a:extLst>
                <a:ext uri="{FF2B5EF4-FFF2-40B4-BE49-F238E27FC236}">
                  <a16:creationId xmlns:a16="http://schemas.microsoft.com/office/drawing/2014/main" id="{7C29B3DE-2BB5-4E15-8D55-0ADD31A8CBCA}"/>
                </a:ext>
              </a:extLst>
            </p:cNvPr>
            <p:cNvSpPr txBox="1"/>
            <p:nvPr/>
          </p:nvSpPr>
          <p:spPr>
            <a:xfrm>
              <a:off x="4800607" y="5392863"/>
              <a:ext cx="3050766" cy="374571"/>
            </a:xfrm>
            <a:prstGeom prst="roundRect">
              <a:avLst/>
            </a:prstGeom>
            <a:solidFill>
              <a:srgbClr val="FFCC66"/>
            </a:solidFill>
          </p:spPr>
          <p:txBody>
            <a:bodyPr wrap="square" rtlCol="0">
              <a:spAutoFit/>
            </a:bodyPr>
            <a:lstStyle/>
            <a:p>
              <a:r>
                <a:rPr lang="pt-PT" sz="1600" b="1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Programas Operacionais Regionais</a:t>
              </a:r>
            </a:p>
          </p:txBody>
        </p:sp>
        <p:cxnSp>
          <p:nvCxnSpPr>
            <p:cNvPr id="9" name="Straight Arrow Connector 44">
              <a:extLst>
                <a:ext uri="{FF2B5EF4-FFF2-40B4-BE49-F238E27FC236}">
                  <a16:creationId xmlns:a16="http://schemas.microsoft.com/office/drawing/2014/main" id="{FC688795-8EC2-4BE5-B8D0-01F94E24DA57}"/>
                </a:ext>
              </a:extLst>
            </p:cNvPr>
            <p:cNvCxnSpPr/>
            <p:nvPr/>
          </p:nvCxnSpPr>
          <p:spPr>
            <a:xfrm flipH="1">
              <a:off x="6311117" y="4678412"/>
              <a:ext cx="4852" cy="23400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6FF159FA-1009-44DF-B15B-1C654A9E99D9}"/>
                </a:ext>
              </a:extLst>
            </p:cNvPr>
            <p:cNvSpPr txBox="1"/>
            <p:nvPr/>
          </p:nvSpPr>
          <p:spPr>
            <a:xfrm>
              <a:off x="1296441" y="4535524"/>
              <a:ext cx="3092334" cy="756000"/>
            </a:xfrm>
            <a:prstGeom prst="flowChartAlternateProcess">
              <a:avLst/>
            </a:prstGeom>
            <a:noFill/>
            <a:ln>
              <a:solidFill>
                <a:schemeClr val="tx1">
                  <a:lumMod val="50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pt-PT" sz="12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CRESCIMENTO INCLUSIVO</a:t>
              </a:r>
            </a:p>
            <a:p>
              <a:pPr algn="just"/>
              <a:r>
                <a:rPr lang="pt-PT" sz="105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Favorecer uma economia com níveis elevados de emprego que assegura a coesão económica, social e territorial</a:t>
              </a:r>
            </a:p>
          </p:txBody>
        </p:sp>
      </p:grpSp>
      <p:sp>
        <p:nvSpPr>
          <p:cNvPr id="34" name="Título 1">
            <a:extLst>
              <a:ext uri="{FF2B5EF4-FFF2-40B4-BE49-F238E27FC236}">
                <a16:creationId xmlns:a16="http://schemas.microsoft.com/office/drawing/2014/main" id="{CE84C7B7-1411-4F9B-B489-32795888C12D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3. A Educação em Portugal no QFP 2014-2020</a:t>
            </a:r>
            <a:endParaRPr lang="pt-PT" sz="1800" i="1" dirty="0"/>
          </a:p>
        </p:txBody>
      </p:sp>
      <p:graphicFrame>
        <p:nvGraphicFramePr>
          <p:cNvPr id="36" name="Table 32">
            <a:extLst>
              <a:ext uri="{FF2B5EF4-FFF2-40B4-BE49-F238E27FC236}">
                <a16:creationId xmlns:a16="http://schemas.microsoft.com/office/drawing/2014/main" id="{FE19F5F6-B781-485C-9B44-676966066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1490"/>
              </p:ext>
            </p:extLst>
          </p:nvPr>
        </p:nvGraphicFramePr>
        <p:xfrm>
          <a:off x="4333875" y="5167497"/>
          <a:ext cx="6621661" cy="16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5058148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76478045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63134096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49376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358204153"/>
                    </a:ext>
                  </a:extLst>
                </a:gridCol>
                <a:gridCol w="2535436">
                  <a:extLst>
                    <a:ext uri="{9D8B030D-6E8A-4147-A177-3AD203B41FA5}">
                      <a16:colId xmlns:a16="http://schemas.microsoft.com/office/drawing/2014/main" val="4276987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Algarve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Açores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Madeira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Prioridades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investimento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242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10.1. Abandono</a:t>
                      </a:r>
                      <a:r>
                        <a:rPr lang="pt-PT" sz="1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escolar</a:t>
                      </a:r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217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10.2. Ensino Superior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10.3. Aprendizagem ao longo da vida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10.4. Orientação para</a:t>
                      </a:r>
                      <a:r>
                        <a:rPr lang="pt-PT" sz="1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o mercado de trabalho</a:t>
                      </a:r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10.5. Infraestruturas de educação e formação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52557"/>
                  </a:ext>
                </a:extLst>
              </a:tr>
            </a:tbl>
          </a:graphicData>
        </a:graphic>
      </p:graphicFrame>
      <p:cxnSp>
        <p:nvCxnSpPr>
          <p:cNvPr id="26" name="Elbow Connector 37">
            <a:extLst>
              <a:ext uri="{FF2B5EF4-FFF2-40B4-BE49-F238E27FC236}">
                <a16:creationId xmlns:a16="http://schemas.microsoft.com/office/drawing/2014/main" id="{83D874A6-E19D-4612-8C40-F96A088F3DFE}"/>
              </a:ext>
            </a:extLst>
          </p:cNvPr>
          <p:cNvCxnSpPr>
            <a:cxnSpLocks/>
          </p:cNvCxnSpPr>
          <p:nvPr/>
        </p:nvCxnSpPr>
        <p:spPr>
          <a:xfrm rot="5400000">
            <a:off x="9208726" y="4311271"/>
            <a:ext cx="1132661" cy="427959"/>
          </a:xfrm>
          <a:prstGeom prst="bentConnector3">
            <a:avLst>
              <a:gd name="adj1" fmla="val 50001"/>
            </a:avLst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44">
            <a:extLst>
              <a:ext uri="{FF2B5EF4-FFF2-40B4-BE49-F238E27FC236}">
                <a16:creationId xmlns:a16="http://schemas.microsoft.com/office/drawing/2014/main" id="{6CF0A4F2-801C-4586-A8C6-872B5D42FA3C}"/>
              </a:ext>
            </a:extLst>
          </p:cNvPr>
          <p:cNvCxnSpPr/>
          <p:nvPr/>
        </p:nvCxnSpPr>
        <p:spPr>
          <a:xfrm flipH="1">
            <a:off x="5130694" y="4932847"/>
            <a:ext cx="4852" cy="18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44">
            <a:extLst>
              <a:ext uri="{FF2B5EF4-FFF2-40B4-BE49-F238E27FC236}">
                <a16:creationId xmlns:a16="http://schemas.microsoft.com/office/drawing/2014/main" id="{611D98EC-73BC-4D19-A1CF-D64244552C5F}"/>
              </a:ext>
            </a:extLst>
          </p:cNvPr>
          <p:cNvCxnSpPr/>
          <p:nvPr/>
        </p:nvCxnSpPr>
        <p:spPr>
          <a:xfrm flipH="1">
            <a:off x="5663809" y="4932847"/>
            <a:ext cx="4852" cy="18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44">
            <a:extLst>
              <a:ext uri="{FF2B5EF4-FFF2-40B4-BE49-F238E27FC236}">
                <a16:creationId xmlns:a16="http://schemas.microsoft.com/office/drawing/2014/main" id="{07E4BA16-32E4-46E3-8D54-92C1A39F19C7}"/>
              </a:ext>
            </a:extLst>
          </p:cNvPr>
          <p:cNvCxnSpPr/>
          <p:nvPr/>
        </p:nvCxnSpPr>
        <p:spPr>
          <a:xfrm flipH="1">
            <a:off x="6257546" y="4932847"/>
            <a:ext cx="4852" cy="18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44">
            <a:extLst>
              <a:ext uri="{FF2B5EF4-FFF2-40B4-BE49-F238E27FC236}">
                <a16:creationId xmlns:a16="http://schemas.microsoft.com/office/drawing/2014/main" id="{B6206E80-46B7-48E9-8C31-62C15C56C444}"/>
              </a:ext>
            </a:extLst>
          </p:cNvPr>
          <p:cNvCxnSpPr/>
          <p:nvPr/>
        </p:nvCxnSpPr>
        <p:spPr>
          <a:xfrm flipH="1">
            <a:off x="6848857" y="4932847"/>
            <a:ext cx="4852" cy="18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44">
            <a:extLst>
              <a:ext uri="{FF2B5EF4-FFF2-40B4-BE49-F238E27FC236}">
                <a16:creationId xmlns:a16="http://schemas.microsoft.com/office/drawing/2014/main" id="{C27831A2-F292-4E0C-B508-41304773429E}"/>
              </a:ext>
            </a:extLst>
          </p:cNvPr>
          <p:cNvCxnSpPr/>
          <p:nvPr/>
        </p:nvCxnSpPr>
        <p:spPr>
          <a:xfrm flipH="1">
            <a:off x="7446589" y="4932847"/>
            <a:ext cx="4852" cy="18000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43">
            <a:extLst>
              <a:ext uri="{FF2B5EF4-FFF2-40B4-BE49-F238E27FC236}">
                <a16:creationId xmlns:a16="http://schemas.microsoft.com/office/drawing/2014/main" id="{57AA9F92-FE98-4ADB-9E24-A7DCB25B7606}"/>
              </a:ext>
            </a:extLst>
          </p:cNvPr>
          <p:cNvSpPr txBox="1"/>
          <p:nvPr/>
        </p:nvSpPr>
        <p:spPr>
          <a:xfrm>
            <a:off x="9277463" y="1360702"/>
            <a:ext cx="2010336" cy="39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1050" dirty="0"/>
              <a:t>74,42% das operações</a:t>
            </a:r>
          </a:p>
          <a:p>
            <a:pPr algn="r"/>
            <a:r>
              <a:rPr lang="pt-PT" sz="1050" dirty="0"/>
              <a:t>63,42% do financiamento</a:t>
            </a:r>
            <a:endParaRPr lang="pt-PT" sz="10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3" name="TextBox 43">
            <a:extLst>
              <a:ext uri="{FF2B5EF4-FFF2-40B4-BE49-F238E27FC236}">
                <a16:creationId xmlns:a16="http://schemas.microsoft.com/office/drawing/2014/main" id="{109623C9-15CC-457E-9149-AC2933786FFC}"/>
              </a:ext>
            </a:extLst>
          </p:cNvPr>
          <p:cNvSpPr txBox="1"/>
          <p:nvPr/>
        </p:nvSpPr>
        <p:spPr>
          <a:xfrm>
            <a:off x="6847803" y="821841"/>
            <a:ext cx="2023241" cy="476726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4" name="TextBox 43">
            <a:extLst>
              <a:ext uri="{FF2B5EF4-FFF2-40B4-BE49-F238E27FC236}">
                <a16:creationId xmlns:a16="http://schemas.microsoft.com/office/drawing/2014/main" id="{66F386E8-0BCD-4049-8387-2CDEF61787B9}"/>
              </a:ext>
            </a:extLst>
          </p:cNvPr>
          <p:cNvSpPr txBox="1"/>
          <p:nvPr/>
        </p:nvSpPr>
        <p:spPr>
          <a:xfrm>
            <a:off x="4800607" y="4084279"/>
            <a:ext cx="2010336" cy="39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pt-PT" sz="1050" dirty="0"/>
              <a:t>25,58% das operações</a:t>
            </a:r>
          </a:p>
          <a:p>
            <a:r>
              <a:rPr lang="pt-PT" sz="1050" dirty="0"/>
              <a:t>36,58% do financiamento</a:t>
            </a:r>
            <a:endParaRPr lang="pt-PT" sz="10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3" name="TextBox 43">
            <a:extLst>
              <a:ext uri="{FF2B5EF4-FFF2-40B4-BE49-F238E27FC236}">
                <a16:creationId xmlns:a16="http://schemas.microsoft.com/office/drawing/2014/main" id="{0C53E895-9F5E-43C5-96A1-63A32C3B8AC8}"/>
              </a:ext>
            </a:extLst>
          </p:cNvPr>
          <p:cNvSpPr txBox="1"/>
          <p:nvPr/>
        </p:nvSpPr>
        <p:spPr>
          <a:xfrm>
            <a:off x="3622424" y="6563424"/>
            <a:ext cx="684000" cy="280928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50"/>
            </a:lvl1pPr>
          </a:lstStyle>
          <a:p>
            <a:pPr algn="ctr"/>
            <a:r>
              <a:rPr lang="pt-PT" sz="1000" dirty="0"/>
              <a:t>FEDER</a:t>
            </a:r>
          </a:p>
        </p:txBody>
      </p:sp>
      <p:sp>
        <p:nvSpPr>
          <p:cNvPr id="84" name="TextBox 43">
            <a:extLst>
              <a:ext uri="{FF2B5EF4-FFF2-40B4-BE49-F238E27FC236}">
                <a16:creationId xmlns:a16="http://schemas.microsoft.com/office/drawing/2014/main" id="{75CBDEDA-17A6-4D4B-8235-9F1531643E16}"/>
              </a:ext>
            </a:extLst>
          </p:cNvPr>
          <p:cNvSpPr txBox="1"/>
          <p:nvPr/>
        </p:nvSpPr>
        <p:spPr>
          <a:xfrm>
            <a:off x="3622424" y="5557244"/>
            <a:ext cx="684000" cy="972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PT" sz="1000" dirty="0"/>
              <a:t>FSE</a:t>
            </a:r>
            <a:endParaRPr lang="pt-PT" sz="10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B2D09AF7-D830-4D00-836E-A1787A559D22}"/>
              </a:ext>
            </a:extLst>
          </p:cNvPr>
          <p:cNvSpPr/>
          <p:nvPr/>
        </p:nvSpPr>
        <p:spPr>
          <a:xfrm>
            <a:off x="4333875" y="5584540"/>
            <a:ext cx="6621661" cy="972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F78E80DE-4268-49C6-BA80-CCEDD71D856B}"/>
              </a:ext>
            </a:extLst>
          </p:cNvPr>
          <p:cNvSpPr/>
          <p:nvPr/>
        </p:nvSpPr>
        <p:spPr>
          <a:xfrm>
            <a:off x="4333875" y="6586997"/>
            <a:ext cx="6621661" cy="22080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1B92E728-6B68-4E07-B201-D63A630CCF59}"/>
              </a:ext>
            </a:extLst>
          </p:cNvPr>
          <p:cNvSpPr txBox="1"/>
          <p:nvPr/>
        </p:nvSpPr>
        <p:spPr>
          <a:xfrm>
            <a:off x="10897835" y="5566849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5,1%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TextBox 43">
            <a:extLst>
              <a:ext uri="{FF2B5EF4-FFF2-40B4-BE49-F238E27FC236}">
                <a16:creationId xmlns:a16="http://schemas.microsoft.com/office/drawing/2014/main" id="{C4EEE7B9-832E-47D0-9B31-B3349E38B9B2}"/>
              </a:ext>
            </a:extLst>
          </p:cNvPr>
          <p:cNvSpPr txBox="1"/>
          <p:nvPr/>
        </p:nvSpPr>
        <p:spPr>
          <a:xfrm>
            <a:off x="10897835" y="5825789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5,6%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0" name="TextBox 43">
            <a:extLst>
              <a:ext uri="{FF2B5EF4-FFF2-40B4-BE49-F238E27FC236}">
                <a16:creationId xmlns:a16="http://schemas.microsoft.com/office/drawing/2014/main" id="{56222BA7-48B2-406C-BE47-1078F8DC3DE6}"/>
              </a:ext>
            </a:extLst>
          </p:cNvPr>
          <p:cNvSpPr txBox="1"/>
          <p:nvPr/>
        </p:nvSpPr>
        <p:spPr>
          <a:xfrm>
            <a:off x="10897835" y="6084729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1,1%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1" name="TextBox 43">
            <a:extLst>
              <a:ext uri="{FF2B5EF4-FFF2-40B4-BE49-F238E27FC236}">
                <a16:creationId xmlns:a16="http://schemas.microsoft.com/office/drawing/2014/main" id="{7BA9593D-8E82-4117-8FC6-2D9849B15664}"/>
              </a:ext>
            </a:extLst>
          </p:cNvPr>
          <p:cNvSpPr txBox="1"/>
          <p:nvPr/>
        </p:nvSpPr>
        <p:spPr>
          <a:xfrm>
            <a:off x="10897835" y="6343669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3,7%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2" name="TextBox 43">
            <a:extLst>
              <a:ext uri="{FF2B5EF4-FFF2-40B4-BE49-F238E27FC236}">
                <a16:creationId xmlns:a16="http://schemas.microsoft.com/office/drawing/2014/main" id="{B17DEB28-9832-4B67-8012-4C826FC5128D}"/>
              </a:ext>
            </a:extLst>
          </p:cNvPr>
          <p:cNvSpPr txBox="1"/>
          <p:nvPr/>
        </p:nvSpPr>
        <p:spPr>
          <a:xfrm>
            <a:off x="10897835" y="6602608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11,8%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34A47995-5BD1-403B-BB06-C65AE8C4460B}"/>
              </a:ext>
            </a:extLst>
          </p:cNvPr>
          <p:cNvSpPr txBox="1"/>
          <p:nvPr/>
        </p:nvSpPr>
        <p:spPr>
          <a:xfrm>
            <a:off x="9899700" y="1119154"/>
            <a:ext cx="1388099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1000" dirty="0"/>
              <a:t> 3 489 568 480,86€</a:t>
            </a:r>
            <a:endParaRPr lang="pt-PT" sz="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5DBB3-5359-4C6E-AF27-67DDDED8B2F3}"/>
              </a:ext>
            </a:extLst>
          </p:cNvPr>
          <p:cNvSpPr txBox="1"/>
          <p:nvPr/>
        </p:nvSpPr>
        <p:spPr>
          <a:xfrm>
            <a:off x="4800607" y="3843573"/>
            <a:ext cx="1296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1000" dirty="0"/>
              <a:t> 1 313 514 900,55€</a:t>
            </a:r>
            <a:endParaRPr lang="pt-PT" sz="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57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83" grpId="0" animBg="1"/>
      <p:bldP spid="84" grpId="0" animBg="1"/>
      <p:bldP spid="85" grpId="0" animBg="1"/>
      <p:bldP spid="8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pt-PT" sz="3800" dirty="0"/>
              <a:t>Operações do OT10 aprovadas</a:t>
            </a:r>
            <a:br>
              <a:rPr lang="pt-PT" sz="3800" dirty="0"/>
            </a:br>
            <a:r>
              <a:rPr lang="pt-PT" sz="3800" dirty="0"/>
              <a:t>nos PO Regionais </a:t>
            </a:r>
            <a:r>
              <a:rPr lang="pt-PT" sz="2200" dirty="0"/>
              <a:t>– a PI 10.1</a:t>
            </a:r>
            <a:endParaRPr lang="pt-PT" sz="2200" i="1" dirty="0"/>
          </a:p>
        </p:txBody>
      </p:sp>
      <p:graphicFrame>
        <p:nvGraphicFramePr>
          <p:cNvPr id="36" name="Table 32">
            <a:extLst>
              <a:ext uri="{FF2B5EF4-FFF2-40B4-BE49-F238E27FC236}">
                <a16:creationId xmlns:a16="http://schemas.microsoft.com/office/drawing/2014/main" id="{FE19F5F6-B781-485C-9B44-676966066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213090"/>
              </p:ext>
            </p:extLst>
          </p:nvPr>
        </p:nvGraphicFramePr>
        <p:xfrm>
          <a:off x="4333875" y="5167497"/>
          <a:ext cx="6621661" cy="16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5058148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76478045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63134096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801493761"/>
                    </a:ext>
                  </a:extLst>
                </a:gridCol>
                <a:gridCol w="676275">
                  <a:extLst>
                    <a:ext uri="{9D8B030D-6E8A-4147-A177-3AD203B41FA5}">
                      <a16:colId xmlns:a16="http://schemas.microsoft.com/office/drawing/2014/main" val="2358204153"/>
                    </a:ext>
                  </a:extLst>
                </a:gridCol>
                <a:gridCol w="2535436">
                  <a:extLst>
                    <a:ext uri="{9D8B030D-6E8A-4147-A177-3AD203B41FA5}">
                      <a16:colId xmlns:a16="http://schemas.microsoft.com/office/drawing/2014/main" val="4276987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Algarve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Açores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Madeira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Prioridades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investimento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242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10.1. Abandono</a:t>
                      </a:r>
                      <a:r>
                        <a:rPr lang="pt-PT" sz="1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escolar</a:t>
                      </a:r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217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10.2. Ensino Superior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10.3. Aprendizagem ao longo da vida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latin typeface="Calibri Light" panose="020F0302020204030204" pitchFamily="34" charset="0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10.4. Orientação para</a:t>
                      </a:r>
                      <a:r>
                        <a:rPr lang="pt-PT" sz="1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o mercado de trabalho</a:t>
                      </a:r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PT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10.5. Infraestruturas de educação e formação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52557"/>
                  </a:ext>
                </a:extLst>
              </a:tr>
            </a:tbl>
          </a:graphicData>
        </a:graphic>
      </p:graphicFrame>
      <p:sp>
        <p:nvSpPr>
          <p:cNvPr id="42" name="TextBox 24">
            <a:extLst>
              <a:ext uri="{FF2B5EF4-FFF2-40B4-BE49-F238E27FC236}">
                <a16:creationId xmlns:a16="http://schemas.microsoft.com/office/drawing/2014/main" id="{B7DBE613-60B1-4706-A032-E9139E24B66F}"/>
              </a:ext>
            </a:extLst>
          </p:cNvPr>
          <p:cNvSpPr txBox="1"/>
          <p:nvPr/>
        </p:nvSpPr>
        <p:spPr>
          <a:xfrm>
            <a:off x="8667244" y="1976672"/>
            <a:ext cx="2288291" cy="37457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PT" sz="16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Objetivo Específico OT 10</a:t>
            </a:r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9F6C41CF-FD21-47F9-883A-989F99099751}"/>
              </a:ext>
            </a:extLst>
          </p:cNvPr>
          <p:cNvSpPr txBox="1"/>
          <p:nvPr/>
        </p:nvSpPr>
        <p:spPr>
          <a:xfrm>
            <a:off x="8660234" y="2403163"/>
            <a:ext cx="2288291" cy="63847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Investir no ensino, nas competências e na aprendizagem ao longo da vida 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4ACCAB3-9EEE-4C1E-A4B2-F8B6AEB27D70}"/>
              </a:ext>
            </a:extLst>
          </p:cNvPr>
          <p:cNvSpPr/>
          <p:nvPr/>
        </p:nvSpPr>
        <p:spPr>
          <a:xfrm>
            <a:off x="4333875" y="5577482"/>
            <a:ext cx="6534000" cy="198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24615466-F1B0-4A92-9725-63F9FC8CBC24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3. A Educação em Portugal no QFP 2014-2020</a:t>
            </a:r>
            <a:endParaRPr lang="pt-PT" sz="1800" i="1" dirty="0"/>
          </a:p>
        </p:txBody>
      </p:sp>
      <p:sp>
        <p:nvSpPr>
          <p:cNvPr id="40" name="Seta: Para Baixo 39">
            <a:extLst>
              <a:ext uri="{FF2B5EF4-FFF2-40B4-BE49-F238E27FC236}">
                <a16:creationId xmlns:a16="http://schemas.microsoft.com/office/drawing/2014/main" id="{FA792759-2E3A-4F7B-ADB3-1C1AA4F5E086}"/>
              </a:ext>
            </a:extLst>
          </p:cNvPr>
          <p:cNvSpPr/>
          <p:nvPr/>
        </p:nvSpPr>
        <p:spPr>
          <a:xfrm>
            <a:off x="9638798" y="3291186"/>
            <a:ext cx="331164" cy="138417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4" name="Seta: Para Cima 43">
            <a:extLst>
              <a:ext uri="{FF2B5EF4-FFF2-40B4-BE49-F238E27FC236}">
                <a16:creationId xmlns:a16="http://schemas.microsoft.com/office/drawing/2014/main" id="{EBA81C27-0C16-4AF9-B7FC-5BF33F6BC59F}"/>
              </a:ext>
            </a:extLst>
          </p:cNvPr>
          <p:cNvSpPr/>
          <p:nvPr/>
        </p:nvSpPr>
        <p:spPr>
          <a:xfrm>
            <a:off x="6086475" y="4967596"/>
            <a:ext cx="360000" cy="144000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9CD21B3B-0FB1-4CA4-BCFB-B2FD4980169D}"/>
              </a:ext>
            </a:extLst>
          </p:cNvPr>
          <p:cNvSpPr txBox="1"/>
          <p:nvPr/>
        </p:nvSpPr>
        <p:spPr>
          <a:xfrm>
            <a:off x="1109100" y="1976672"/>
            <a:ext cx="2897947" cy="37457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de resposta à PI 10.1</a:t>
            </a: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40F245CE-CC4A-40E4-A4D6-1B8C1A7823C2}"/>
              </a:ext>
            </a:extLst>
          </p:cNvPr>
          <p:cNvSpPr txBox="1"/>
          <p:nvPr/>
        </p:nvSpPr>
        <p:spPr>
          <a:xfrm>
            <a:off x="1112058" y="2403163"/>
            <a:ext cx="2894989" cy="4392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rgbClr val="FF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Operações no âmbito dos Planos Integrados e Inovadores de Combate ao Insucesso Escolar (PIICIE)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no âmbito dos Territórios Educativos de Intervenção Prioritária (TEIP)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que visam a qualificação do ensino profissional (e.g. Cursos de Educação e Formação de Jovens; Desenvolvimento de Recursos Didáticos Digitais Inovadores)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que visam a redução do abandono escolar (e.g. Cursos PROFIJ; Projetos-piloto de inovação no ensino e projetos científicos nas escolas)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que visam a transição digital da Educação (e.g. CRII; Reforço da rede de equipamentos tecnológicos e da competitividade)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que visam a qualificação dos sistemas de ensino e formação de nível não-superior (e.g. intervenções no sistema de educação-formação de âmbito regional; formação contínua de professores, formadores e outros agentes de formação)</a:t>
            </a:r>
          </a:p>
        </p:txBody>
      </p:sp>
      <p:sp>
        <p:nvSpPr>
          <p:cNvPr id="68" name="Seta: Para Cima 67">
            <a:extLst>
              <a:ext uri="{FF2B5EF4-FFF2-40B4-BE49-F238E27FC236}">
                <a16:creationId xmlns:a16="http://schemas.microsoft.com/office/drawing/2014/main" id="{E568AC54-9574-40B4-84B1-D57493D00542}"/>
              </a:ext>
            </a:extLst>
          </p:cNvPr>
          <p:cNvSpPr/>
          <p:nvPr/>
        </p:nvSpPr>
        <p:spPr>
          <a:xfrm rot="16200000">
            <a:off x="3995586" y="5603465"/>
            <a:ext cx="360000" cy="1440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graphicFrame>
        <p:nvGraphicFramePr>
          <p:cNvPr id="70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4685455"/>
              </p:ext>
            </p:extLst>
          </p:nvPr>
        </p:nvGraphicFramePr>
        <p:xfrm>
          <a:off x="4324349" y="1976672"/>
          <a:ext cx="4108228" cy="294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43">
            <a:extLst>
              <a:ext uri="{FF2B5EF4-FFF2-40B4-BE49-F238E27FC236}">
                <a16:creationId xmlns:a16="http://schemas.microsoft.com/office/drawing/2014/main" id="{8A41E63C-523D-4206-A1E8-83A3AF9325EC}"/>
              </a:ext>
            </a:extLst>
          </p:cNvPr>
          <p:cNvSpPr txBox="1"/>
          <p:nvPr/>
        </p:nvSpPr>
        <p:spPr>
          <a:xfrm>
            <a:off x="10897835" y="5566849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18,5%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25E15CF6-DE9F-47CA-92FE-3759D191B4E7}"/>
              </a:ext>
            </a:extLst>
          </p:cNvPr>
          <p:cNvSpPr txBox="1"/>
          <p:nvPr/>
        </p:nvSpPr>
        <p:spPr>
          <a:xfrm>
            <a:off x="10897835" y="5825789"/>
            <a:ext cx="468000" cy="212824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20,5%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06859C3E-3E7D-4465-B65D-BB7CFACF6B83}"/>
              </a:ext>
            </a:extLst>
          </p:cNvPr>
          <p:cNvSpPr txBox="1"/>
          <p:nvPr/>
        </p:nvSpPr>
        <p:spPr>
          <a:xfrm>
            <a:off x="10897835" y="6084729"/>
            <a:ext cx="468000" cy="212824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3,9%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9AF4017B-67FD-44DC-B439-3CFD4E65497F}"/>
              </a:ext>
            </a:extLst>
          </p:cNvPr>
          <p:cNvSpPr txBox="1"/>
          <p:nvPr/>
        </p:nvSpPr>
        <p:spPr>
          <a:xfrm>
            <a:off x="10897835" y="6343669"/>
            <a:ext cx="468000" cy="212824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13,5%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D5A7C063-C50F-4972-9AA0-4333B6A6A385}"/>
              </a:ext>
            </a:extLst>
          </p:cNvPr>
          <p:cNvSpPr txBox="1"/>
          <p:nvPr/>
        </p:nvSpPr>
        <p:spPr>
          <a:xfrm>
            <a:off x="10897835" y="6602608"/>
            <a:ext cx="468000" cy="212824"/>
          </a:xfrm>
          <a:prstGeom prst="roundRect">
            <a:avLst/>
          </a:prstGeom>
          <a:solidFill>
            <a:schemeClr val="tx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43,3%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Box 43">
            <a:extLst>
              <a:ext uri="{FF2B5EF4-FFF2-40B4-BE49-F238E27FC236}">
                <a16:creationId xmlns:a16="http://schemas.microsoft.com/office/drawing/2014/main" id="{F268BAFA-5617-4E6B-AD13-777F3F8BEF31}"/>
              </a:ext>
            </a:extLst>
          </p:cNvPr>
          <p:cNvSpPr txBox="1"/>
          <p:nvPr/>
        </p:nvSpPr>
        <p:spPr>
          <a:xfrm>
            <a:off x="10069835" y="5325518"/>
            <a:ext cx="1296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1000" dirty="0"/>
              <a:t> 1 313 514 900,55€</a:t>
            </a:r>
            <a:endParaRPr lang="pt-PT" sz="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TextBox 43">
            <a:extLst>
              <a:ext uri="{FF2B5EF4-FFF2-40B4-BE49-F238E27FC236}">
                <a16:creationId xmlns:a16="http://schemas.microsoft.com/office/drawing/2014/main" id="{A01FA174-2F2F-4FBC-A0F8-64FEEA88B210}"/>
              </a:ext>
            </a:extLst>
          </p:cNvPr>
          <p:cNvSpPr txBox="1"/>
          <p:nvPr/>
        </p:nvSpPr>
        <p:spPr>
          <a:xfrm>
            <a:off x="6238876" y="1384697"/>
            <a:ext cx="1333500" cy="4767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32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 animBg="1"/>
      <p:bldP spid="61" grpId="0" animBg="1"/>
      <p:bldP spid="62" grpId="0" animBg="1"/>
      <p:bldP spid="68" grpId="0" animBg="1"/>
      <p:bldGraphic spid="70" grpId="0">
        <p:bldAsOne/>
      </p:bldGraphic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819371-B447-4C91-8C19-04A6E0D4D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pt-PT" sz="3800" dirty="0"/>
              <a:t>Operações do OT10 aprovadas</a:t>
            </a:r>
            <a:br>
              <a:rPr lang="pt-PT" sz="3800" dirty="0"/>
            </a:br>
            <a:r>
              <a:rPr lang="pt-PT" sz="3800" dirty="0"/>
              <a:t>nos PO Regionais do Continente </a:t>
            </a:r>
            <a:r>
              <a:rPr lang="pt-PT" sz="2200" dirty="0"/>
              <a:t>– os PIICIE</a:t>
            </a:r>
            <a:endParaRPr lang="pt-PT" sz="2200" i="1" dirty="0"/>
          </a:p>
        </p:txBody>
      </p:sp>
      <p:graphicFrame>
        <p:nvGraphicFramePr>
          <p:cNvPr id="36" name="Table 32">
            <a:extLst>
              <a:ext uri="{FF2B5EF4-FFF2-40B4-BE49-F238E27FC236}">
                <a16:creationId xmlns:a16="http://schemas.microsoft.com/office/drawing/2014/main" id="{FE19F5F6-B781-485C-9B44-6769660660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478851"/>
              </p:ext>
            </p:extLst>
          </p:nvPr>
        </p:nvGraphicFramePr>
        <p:xfrm>
          <a:off x="4333875" y="5167497"/>
          <a:ext cx="5373886" cy="1653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3750359663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505814815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329488155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764780455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631340960"/>
                    </a:ext>
                  </a:extLst>
                </a:gridCol>
                <a:gridCol w="2535436">
                  <a:extLst>
                    <a:ext uri="{9D8B030D-6E8A-4147-A177-3AD203B41FA5}">
                      <a16:colId xmlns:a16="http://schemas.microsoft.com/office/drawing/2014/main" val="42769877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Norte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Centro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Lisboa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Alentejo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PO Algarve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00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Prioridades</a:t>
                      </a:r>
                      <a:r>
                        <a:rPr lang="pt-PT" sz="1000" baseline="0" dirty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de investimento</a:t>
                      </a:r>
                      <a:endParaRPr lang="pt-PT" sz="1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045957"/>
                  </a:ext>
                </a:extLst>
              </a:tr>
              <a:tr h="2423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000" kern="1200" dirty="0">
                          <a:solidFill>
                            <a:schemeClr val="dk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PT" sz="1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10.1. Abandono</a:t>
                      </a:r>
                      <a:r>
                        <a:rPr lang="pt-PT" sz="100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escolar</a:t>
                      </a:r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3029974"/>
                  </a:ext>
                </a:extLst>
              </a:tr>
              <a:tr h="217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27446"/>
                  </a:ext>
                </a:extLst>
              </a:tr>
              <a:tr h="259492"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112097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PT" sz="10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000" kern="1200" dirty="0">
                        <a:solidFill>
                          <a:schemeClr val="dk1"/>
                        </a:solidFill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58498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PT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 Light" panose="020F0302020204030204" pitchFamily="34" charset="0"/>
                        <a:ea typeface="+mn-ea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pt-PT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852557"/>
                  </a:ext>
                </a:extLst>
              </a:tr>
            </a:tbl>
          </a:graphicData>
        </a:graphic>
      </p:graphicFrame>
      <p:sp>
        <p:nvSpPr>
          <p:cNvPr id="42" name="TextBox 24">
            <a:extLst>
              <a:ext uri="{FF2B5EF4-FFF2-40B4-BE49-F238E27FC236}">
                <a16:creationId xmlns:a16="http://schemas.microsoft.com/office/drawing/2014/main" id="{B7DBE613-60B1-4706-A032-E9139E24B66F}"/>
              </a:ext>
            </a:extLst>
          </p:cNvPr>
          <p:cNvSpPr txBox="1"/>
          <p:nvPr/>
        </p:nvSpPr>
        <p:spPr>
          <a:xfrm rot="5400000">
            <a:off x="9602405" y="5320196"/>
            <a:ext cx="664965" cy="34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pt-PT" sz="1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OT 10</a:t>
            </a:r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24615466-F1B0-4A92-9725-63F9FC8CBC24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3. A Educação em Portugal no QFP 2014-2020</a:t>
            </a:r>
            <a:endParaRPr lang="pt-PT" sz="1800" i="1" dirty="0"/>
          </a:p>
        </p:txBody>
      </p:sp>
      <p:sp>
        <p:nvSpPr>
          <p:cNvPr id="44" name="Seta: Para Cima 43">
            <a:extLst>
              <a:ext uri="{FF2B5EF4-FFF2-40B4-BE49-F238E27FC236}">
                <a16:creationId xmlns:a16="http://schemas.microsoft.com/office/drawing/2014/main" id="{EBA81C27-0C16-4AF9-B7FC-5BF33F6BC59F}"/>
              </a:ext>
            </a:extLst>
          </p:cNvPr>
          <p:cNvSpPr/>
          <p:nvPr/>
        </p:nvSpPr>
        <p:spPr>
          <a:xfrm>
            <a:off x="6086475" y="4967596"/>
            <a:ext cx="360000" cy="144000"/>
          </a:xfrm>
          <a:prstGeom prst="up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61" name="TextBox 24">
            <a:extLst>
              <a:ext uri="{FF2B5EF4-FFF2-40B4-BE49-F238E27FC236}">
                <a16:creationId xmlns:a16="http://schemas.microsoft.com/office/drawing/2014/main" id="{9CD21B3B-0FB1-4CA4-BCFB-B2FD4980169D}"/>
              </a:ext>
            </a:extLst>
          </p:cNvPr>
          <p:cNvSpPr txBox="1"/>
          <p:nvPr/>
        </p:nvSpPr>
        <p:spPr>
          <a:xfrm>
            <a:off x="1109100" y="4767497"/>
            <a:ext cx="2897947" cy="374571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Operações selecionadas</a:t>
            </a:r>
          </a:p>
        </p:txBody>
      </p:sp>
      <p:sp>
        <p:nvSpPr>
          <p:cNvPr id="62" name="TextBox 25">
            <a:extLst>
              <a:ext uri="{FF2B5EF4-FFF2-40B4-BE49-F238E27FC236}">
                <a16:creationId xmlns:a16="http://schemas.microsoft.com/office/drawing/2014/main" id="{40F245CE-CC4A-40E4-A4D6-1B8C1A7823C2}"/>
              </a:ext>
            </a:extLst>
          </p:cNvPr>
          <p:cNvSpPr txBox="1"/>
          <p:nvPr/>
        </p:nvSpPr>
        <p:spPr>
          <a:xfrm>
            <a:off x="1112058" y="5193988"/>
            <a:ext cx="2894989" cy="1620000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PT" sz="1050" b="1" dirty="0">
                <a:solidFill>
                  <a:srgbClr val="FF993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Operações no âmbito dos Planos Integrados e Inovadores de Combate ao Insucesso Escolar (PIICIE)</a:t>
            </a:r>
          </a:p>
        </p:txBody>
      </p:sp>
      <p:graphicFrame>
        <p:nvGraphicFramePr>
          <p:cNvPr id="70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8138149"/>
              </p:ext>
            </p:extLst>
          </p:nvPr>
        </p:nvGraphicFramePr>
        <p:xfrm>
          <a:off x="4324349" y="1976672"/>
          <a:ext cx="4108228" cy="2941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9B2FC861-2780-44BA-B662-362839EE4644}"/>
              </a:ext>
            </a:extLst>
          </p:cNvPr>
          <p:cNvSpPr/>
          <p:nvPr/>
        </p:nvSpPr>
        <p:spPr>
          <a:xfrm>
            <a:off x="4324350" y="2349965"/>
            <a:ext cx="3024000" cy="347363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58DFF9B5-9F52-4AE4-90A5-EDEC33B37C47}"/>
              </a:ext>
            </a:extLst>
          </p:cNvPr>
          <p:cNvSpPr/>
          <p:nvPr/>
        </p:nvSpPr>
        <p:spPr>
          <a:xfrm>
            <a:off x="4462806" y="4461125"/>
            <a:ext cx="2844000" cy="18000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85F47845-13F5-4E09-BF5B-F76CE3A9AB53}"/>
              </a:ext>
            </a:extLst>
          </p:cNvPr>
          <p:cNvSpPr txBox="1"/>
          <p:nvPr/>
        </p:nvSpPr>
        <p:spPr>
          <a:xfrm>
            <a:off x="8733304" y="4448708"/>
            <a:ext cx="576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dirty="0"/>
              <a:t>23,0%</a:t>
            </a:r>
          </a:p>
        </p:txBody>
      </p:sp>
      <p:sp>
        <p:nvSpPr>
          <p:cNvPr id="14" name="TextBox 43">
            <a:extLst>
              <a:ext uri="{FF2B5EF4-FFF2-40B4-BE49-F238E27FC236}">
                <a16:creationId xmlns:a16="http://schemas.microsoft.com/office/drawing/2014/main" id="{CA26EE31-C4BC-465F-A0FB-1D8E8481BA30}"/>
              </a:ext>
            </a:extLst>
          </p:cNvPr>
          <p:cNvSpPr txBox="1"/>
          <p:nvPr/>
        </p:nvSpPr>
        <p:spPr>
          <a:xfrm>
            <a:off x="7374723" y="2652595"/>
            <a:ext cx="1332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dirty="0"/>
              <a:t>  1 036 381 092,57€</a:t>
            </a:r>
          </a:p>
        </p:txBody>
      </p:sp>
      <p:sp>
        <p:nvSpPr>
          <p:cNvPr id="15" name="TextBox 43">
            <a:extLst>
              <a:ext uri="{FF2B5EF4-FFF2-40B4-BE49-F238E27FC236}">
                <a16:creationId xmlns:a16="http://schemas.microsoft.com/office/drawing/2014/main" id="{533B2A1F-5A5C-4D6D-A14E-2B7CDF871E24}"/>
              </a:ext>
            </a:extLst>
          </p:cNvPr>
          <p:cNvSpPr txBox="1"/>
          <p:nvPr/>
        </p:nvSpPr>
        <p:spPr>
          <a:xfrm>
            <a:off x="4355358" y="587801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25,7%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TextBox 43">
            <a:extLst>
              <a:ext uri="{FF2B5EF4-FFF2-40B4-BE49-F238E27FC236}">
                <a16:creationId xmlns:a16="http://schemas.microsoft.com/office/drawing/2014/main" id="{20AC8DF7-8AB5-4A97-B85C-CC18F96C492B}"/>
              </a:ext>
            </a:extLst>
          </p:cNvPr>
          <p:cNvSpPr txBox="1"/>
          <p:nvPr/>
        </p:nvSpPr>
        <p:spPr>
          <a:xfrm>
            <a:off x="4925637" y="587801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18,7%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TextBox 43">
            <a:extLst>
              <a:ext uri="{FF2B5EF4-FFF2-40B4-BE49-F238E27FC236}">
                <a16:creationId xmlns:a16="http://schemas.microsoft.com/office/drawing/2014/main" id="{5303FF4A-51D7-4458-A439-B51755DEEED1}"/>
              </a:ext>
            </a:extLst>
          </p:cNvPr>
          <p:cNvSpPr txBox="1"/>
          <p:nvPr/>
        </p:nvSpPr>
        <p:spPr>
          <a:xfrm>
            <a:off x="5495916" y="587801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17,8%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A3B0DF9A-FADA-44A0-8528-EFF3FC6E59FF}"/>
              </a:ext>
            </a:extLst>
          </p:cNvPr>
          <p:cNvSpPr txBox="1"/>
          <p:nvPr/>
        </p:nvSpPr>
        <p:spPr>
          <a:xfrm>
            <a:off x="6066195" y="587801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29,4%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TextBox 43">
            <a:extLst>
              <a:ext uri="{FF2B5EF4-FFF2-40B4-BE49-F238E27FC236}">
                <a16:creationId xmlns:a16="http://schemas.microsoft.com/office/drawing/2014/main" id="{75F3AEED-775A-4A46-9BA8-952090F30155}"/>
              </a:ext>
            </a:extLst>
          </p:cNvPr>
          <p:cNvSpPr txBox="1"/>
          <p:nvPr/>
        </p:nvSpPr>
        <p:spPr>
          <a:xfrm>
            <a:off x="6636475" y="587801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14,1%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43">
            <a:extLst>
              <a:ext uri="{FF2B5EF4-FFF2-40B4-BE49-F238E27FC236}">
                <a16:creationId xmlns:a16="http://schemas.microsoft.com/office/drawing/2014/main" id="{CF842179-BD89-4149-84A5-E89D30FA6438}"/>
              </a:ext>
            </a:extLst>
          </p:cNvPr>
          <p:cNvSpPr txBox="1"/>
          <p:nvPr/>
        </p:nvSpPr>
        <p:spPr>
          <a:xfrm>
            <a:off x="7374723" y="4448708"/>
            <a:ext cx="1332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dirty="0"/>
              <a:t>   238 091 602,21€</a:t>
            </a:r>
          </a:p>
        </p:txBody>
      </p:sp>
      <p:sp>
        <p:nvSpPr>
          <p:cNvPr id="23" name="TextBox 43">
            <a:extLst>
              <a:ext uri="{FF2B5EF4-FFF2-40B4-BE49-F238E27FC236}">
                <a16:creationId xmlns:a16="http://schemas.microsoft.com/office/drawing/2014/main" id="{34498CCA-627F-4170-9C85-A8321194E120}"/>
              </a:ext>
            </a:extLst>
          </p:cNvPr>
          <p:cNvSpPr txBox="1"/>
          <p:nvPr/>
        </p:nvSpPr>
        <p:spPr>
          <a:xfrm>
            <a:off x="2558073" y="6279504"/>
            <a:ext cx="1332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dirty="0"/>
              <a:t>    99 392 404,70€</a:t>
            </a:r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2F77F6C1-0548-4F72-AB9A-63997A3A5243}"/>
              </a:ext>
            </a:extLst>
          </p:cNvPr>
          <p:cNvSpPr/>
          <p:nvPr/>
        </p:nvSpPr>
        <p:spPr>
          <a:xfrm rot="5400000">
            <a:off x="4015437" y="6325029"/>
            <a:ext cx="360000" cy="1440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25" name="TextBox 43">
            <a:extLst>
              <a:ext uri="{FF2B5EF4-FFF2-40B4-BE49-F238E27FC236}">
                <a16:creationId xmlns:a16="http://schemas.microsoft.com/office/drawing/2014/main" id="{C0448123-D9B0-4955-A9E9-A42EF749BA51}"/>
              </a:ext>
            </a:extLst>
          </p:cNvPr>
          <p:cNvSpPr txBox="1"/>
          <p:nvPr/>
        </p:nvSpPr>
        <p:spPr>
          <a:xfrm>
            <a:off x="4355358" y="6287940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9,2%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TextBox 43">
            <a:extLst>
              <a:ext uri="{FF2B5EF4-FFF2-40B4-BE49-F238E27FC236}">
                <a16:creationId xmlns:a16="http://schemas.microsoft.com/office/drawing/2014/main" id="{2E404ED7-6C91-486B-9F7B-9FA0B7402DE6}"/>
              </a:ext>
            </a:extLst>
          </p:cNvPr>
          <p:cNvSpPr txBox="1"/>
          <p:nvPr/>
        </p:nvSpPr>
        <p:spPr>
          <a:xfrm>
            <a:off x="4925637" y="6287940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9,8%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TextBox 43">
            <a:extLst>
              <a:ext uri="{FF2B5EF4-FFF2-40B4-BE49-F238E27FC236}">
                <a16:creationId xmlns:a16="http://schemas.microsoft.com/office/drawing/2014/main" id="{3F835936-66CE-4930-8350-1F415EFD3E5E}"/>
              </a:ext>
            </a:extLst>
          </p:cNvPr>
          <p:cNvSpPr txBox="1"/>
          <p:nvPr/>
        </p:nvSpPr>
        <p:spPr>
          <a:xfrm>
            <a:off x="5495916" y="6287940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9,0%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" name="TextBox 43">
            <a:extLst>
              <a:ext uri="{FF2B5EF4-FFF2-40B4-BE49-F238E27FC236}">
                <a16:creationId xmlns:a16="http://schemas.microsoft.com/office/drawing/2014/main" id="{7440FDB0-2271-4C6F-911E-53608BEB46D8}"/>
              </a:ext>
            </a:extLst>
          </p:cNvPr>
          <p:cNvSpPr txBox="1"/>
          <p:nvPr/>
        </p:nvSpPr>
        <p:spPr>
          <a:xfrm>
            <a:off x="6066195" y="6287940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14,4%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" name="TextBox 43">
            <a:extLst>
              <a:ext uri="{FF2B5EF4-FFF2-40B4-BE49-F238E27FC236}">
                <a16:creationId xmlns:a16="http://schemas.microsoft.com/office/drawing/2014/main" id="{3F6B4DFD-7985-41AA-BF44-9BB8BA128743}"/>
              </a:ext>
            </a:extLst>
          </p:cNvPr>
          <p:cNvSpPr txBox="1"/>
          <p:nvPr/>
        </p:nvSpPr>
        <p:spPr>
          <a:xfrm>
            <a:off x="6636475" y="6287940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-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A1A3CCE9-4A38-4EE3-9F77-5C9FE7B51BD8}"/>
              </a:ext>
            </a:extLst>
          </p:cNvPr>
          <p:cNvSpPr txBox="1"/>
          <p:nvPr/>
        </p:nvSpPr>
        <p:spPr>
          <a:xfrm>
            <a:off x="3422073" y="652870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41,7%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69CD2114-4A29-4578-AB5C-8D79A599C2CE}"/>
              </a:ext>
            </a:extLst>
          </p:cNvPr>
          <p:cNvSpPr txBox="1"/>
          <p:nvPr/>
        </p:nvSpPr>
        <p:spPr>
          <a:xfrm>
            <a:off x="2920023" y="6528701"/>
            <a:ext cx="468000" cy="212824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pt-PT" sz="650" dirty="0"/>
              <a:t>9,6%</a:t>
            </a:r>
            <a:endParaRPr lang="pt-PT" sz="65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Seta: Para Cima 31">
            <a:extLst>
              <a:ext uri="{FF2B5EF4-FFF2-40B4-BE49-F238E27FC236}">
                <a16:creationId xmlns:a16="http://schemas.microsoft.com/office/drawing/2014/main" id="{40174A18-FEB5-4136-8305-64BCA8A43265}"/>
              </a:ext>
            </a:extLst>
          </p:cNvPr>
          <p:cNvSpPr/>
          <p:nvPr/>
        </p:nvSpPr>
        <p:spPr>
          <a:xfrm rot="16200000">
            <a:off x="3995586" y="5603465"/>
            <a:ext cx="360000" cy="14400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33" name="TextBox 43">
            <a:extLst>
              <a:ext uri="{FF2B5EF4-FFF2-40B4-BE49-F238E27FC236}">
                <a16:creationId xmlns:a16="http://schemas.microsoft.com/office/drawing/2014/main" id="{085A1BE8-3556-44CE-BCD2-D09077CA2F82}"/>
              </a:ext>
            </a:extLst>
          </p:cNvPr>
          <p:cNvSpPr txBox="1"/>
          <p:nvPr/>
        </p:nvSpPr>
        <p:spPr>
          <a:xfrm>
            <a:off x="7374723" y="5878011"/>
            <a:ext cx="2333038" cy="360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sz="900" dirty="0"/>
              <a:t>Peso da PI 10.1 no financiamento total de cada PO Regional</a:t>
            </a:r>
          </a:p>
        </p:txBody>
      </p:sp>
      <p:sp>
        <p:nvSpPr>
          <p:cNvPr id="34" name="TextBox 43">
            <a:extLst>
              <a:ext uri="{FF2B5EF4-FFF2-40B4-BE49-F238E27FC236}">
                <a16:creationId xmlns:a16="http://schemas.microsoft.com/office/drawing/2014/main" id="{F487E470-083D-4696-BFAB-9EF6B66B22BA}"/>
              </a:ext>
            </a:extLst>
          </p:cNvPr>
          <p:cNvSpPr txBox="1"/>
          <p:nvPr/>
        </p:nvSpPr>
        <p:spPr>
          <a:xfrm>
            <a:off x="7367375" y="6287940"/>
            <a:ext cx="2333038" cy="408623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sz="900" dirty="0"/>
              <a:t>Peso das operações PIICIE no financiamento total de cada PO Regional</a:t>
            </a: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D08C231E-C436-40DE-8A59-FD3D543FA852}"/>
              </a:ext>
            </a:extLst>
          </p:cNvPr>
          <p:cNvSpPr/>
          <p:nvPr/>
        </p:nvSpPr>
        <p:spPr>
          <a:xfrm>
            <a:off x="6030591" y="5861039"/>
            <a:ext cx="540000" cy="666000"/>
          </a:xfrm>
          <a:prstGeom prst="roundRect">
            <a:avLst/>
          </a:prstGeom>
          <a:noFill/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TextBox 43">
            <a:extLst>
              <a:ext uri="{FF2B5EF4-FFF2-40B4-BE49-F238E27FC236}">
                <a16:creationId xmlns:a16="http://schemas.microsoft.com/office/drawing/2014/main" id="{58CCFE89-C5DC-46A5-B86C-6A308C060660}"/>
              </a:ext>
            </a:extLst>
          </p:cNvPr>
          <p:cNvSpPr txBox="1"/>
          <p:nvPr/>
        </p:nvSpPr>
        <p:spPr>
          <a:xfrm>
            <a:off x="9048750" y="1384697"/>
            <a:ext cx="1419225" cy="47672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endParaRPr lang="pt-PT" sz="1100" b="1" dirty="0">
              <a:solidFill>
                <a:schemeClr val="bg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7" name="TextBox 43">
            <a:extLst>
              <a:ext uri="{FF2B5EF4-FFF2-40B4-BE49-F238E27FC236}">
                <a16:creationId xmlns:a16="http://schemas.microsoft.com/office/drawing/2014/main" id="{8A3EABD6-8FA1-463F-8B63-8DCE868463D8}"/>
              </a:ext>
            </a:extLst>
          </p:cNvPr>
          <p:cNvSpPr txBox="1"/>
          <p:nvPr/>
        </p:nvSpPr>
        <p:spPr>
          <a:xfrm>
            <a:off x="1215332" y="6279504"/>
            <a:ext cx="1332000" cy="216000"/>
          </a:xfrm>
          <a:prstGeom prst="round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>
            <a:defPPr rtl="0">
              <a:defRPr lang="pt-pt"/>
            </a:defPPr>
            <a:lvl1pPr algn="r">
              <a:defRPr sz="1000"/>
            </a:lvl1pPr>
          </a:lstStyle>
          <a:p>
            <a:r>
              <a:rPr lang="pt-PT" dirty="0"/>
              <a:t>    219 operações</a:t>
            </a:r>
          </a:p>
        </p:txBody>
      </p:sp>
    </p:spTree>
    <p:extLst>
      <p:ext uri="{BB962C8B-B14F-4D97-AF65-F5344CB8AC3E}">
        <p14:creationId xmlns:p14="http://schemas.microsoft.com/office/powerpoint/2010/main" val="30229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61" grpId="0" animBg="1"/>
      <p:bldP spid="62" grpId="0" animBg="1"/>
      <p:bldGraphic spid="70" grpId="0">
        <p:bldAsOne/>
      </p:bldGraphic>
      <p:bldP spid="19" grpId="0" animBg="1"/>
      <p:bldP spid="2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ítulo 1">
            <a:extLst>
              <a:ext uri="{FF2B5EF4-FFF2-40B4-BE49-F238E27FC236}">
                <a16:creationId xmlns:a16="http://schemas.microsoft.com/office/drawing/2014/main" id="{24615466-F1B0-4A92-9725-63F9FC8CBC24}"/>
              </a:ext>
            </a:extLst>
          </p:cNvPr>
          <p:cNvSpPr txBox="1">
            <a:spLocks/>
          </p:cNvSpPr>
          <p:nvPr/>
        </p:nvSpPr>
        <p:spPr>
          <a:xfrm rot="16200000">
            <a:off x="8380944" y="3217849"/>
            <a:ext cx="6857999" cy="4222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PT" sz="1800" b="1" dirty="0"/>
              <a:t>4. Indicadores de sucesso e abandono escolar em Portugal</a:t>
            </a:r>
            <a:endParaRPr lang="pt-PT" sz="1800" i="1" dirty="0"/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3F2742D5-BC3E-431B-863A-47148022C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 fontScale="90000"/>
          </a:bodyPr>
          <a:lstStyle/>
          <a:p>
            <a:pPr algn="l"/>
            <a:r>
              <a:rPr lang="pt-PT" sz="3800" dirty="0"/>
              <a:t>Um breve olhar sobre os indicadores de sucesso escolar </a:t>
            </a:r>
            <a:r>
              <a:rPr lang="pt-PT" sz="3100" dirty="0">
                <a:solidFill>
                  <a:srgbClr val="FF9933"/>
                </a:solidFill>
              </a:rPr>
              <a:t>por NUTSII</a:t>
            </a:r>
            <a:endParaRPr lang="pt-PT" sz="2200" i="1" dirty="0">
              <a:solidFill>
                <a:srgbClr val="FF9933"/>
              </a:solidFill>
            </a:endParaRPr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B300BADF-9541-484A-88BC-B1304AFC2A4C}"/>
              </a:ext>
            </a:extLst>
          </p:cNvPr>
          <p:cNvSpPr txBox="1"/>
          <p:nvPr/>
        </p:nvSpPr>
        <p:spPr>
          <a:xfrm rot="5400000">
            <a:off x="8454128" y="4146892"/>
            <a:ext cx="4236271" cy="3600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sz="1200" b="1" dirty="0"/>
              <a:t>Ensino Secundário Agregado</a:t>
            </a:r>
          </a:p>
          <a:p>
            <a:pPr algn="ctr"/>
            <a:r>
              <a:rPr lang="pt-PT" sz="1100" dirty="0"/>
              <a:t>(Cursos científico-humanísticos, tecnológicos e profissionais)</a:t>
            </a:r>
          </a:p>
        </p:txBody>
      </p:sp>
      <p:sp>
        <p:nvSpPr>
          <p:cNvPr id="9" name="TextBox 24">
            <a:extLst>
              <a:ext uri="{FF2B5EF4-FFF2-40B4-BE49-F238E27FC236}">
                <a16:creationId xmlns:a16="http://schemas.microsoft.com/office/drawing/2014/main" id="{53F78D2C-50D0-4A14-BD17-83F01AFBD776}"/>
              </a:ext>
            </a:extLst>
          </p:cNvPr>
          <p:cNvSpPr txBox="1"/>
          <p:nvPr/>
        </p:nvSpPr>
        <p:spPr>
          <a:xfrm rot="16200000">
            <a:off x="-830812" y="4146890"/>
            <a:ext cx="4236272" cy="360000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PT" sz="1200" b="1" dirty="0"/>
              <a:t>Ensino Básico Agregado</a:t>
            </a:r>
          </a:p>
          <a:p>
            <a:pPr algn="ctr"/>
            <a:r>
              <a:rPr lang="pt-PT" sz="1100" dirty="0"/>
              <a:t>(1º, 2º e 3º CEB)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48D86DF-0455-405D-BCC9-FAE346A6AACE}"/>
              </a:ext>
            </a:extLst>
          </p:cNvPr>
          <p:cNvGrpSpPr/>
          <p:nvPr/>
        </p:nvGrpSpPr>
        <p:grpSpPr>
          <a:xfrm>
            <a:off x="1509391" y="1924299"/>
            <a:ext cx="8841874" cy="2699721"/>
            <a:chOff x="1509391" y="1924299"/>
            <a:chExt cx="8841874" cy="2699721"/>
          </a:xfrm>
        </p:grpSpPr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7990324C-2110-464B-9223-5CB3AB167BE0}"/>
                </a:ext>
              </a:extLst>
            </p:cNvPr>
            <p:cNvSpPr txBox="1"/>
            <p:nvPr/>
          </p:nvSpPr>
          <p:spPr>
            <a:xfrm>
              <a:off x="1509391" y="1924299"/>
              <a:ext cx="8841874" cy="252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dirty="0"/>
                <a:t>Taxas de transição e de conclusão</a:t>
              </a:r>
            </a:p>
          </p:txBody>
        </p:sp>
        <p:graphicFrame>
          <p:nvGraphicFramePr>
            <p:cNvPr id="5" name="Chart 2">
              <a:extLst>
                <a:ext uri="{FF2B5EF4-FFF2-40B4-BE49-F238E27FC236}">
                  <a16:creationId xmlns:a16="http://schemas.microsoft.com/office/drawing/2014/main" id="{1FBFDC70-12A8-44ED-AB28-89389E4C0E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90468251"/>
                </p:ext>
              </p:extLst>
            </p:nvPr>
          </p:nvGraphicFramePr>
          <p:xfrm>
            <a:off x="1509391" y="2208753"/>
            <a:ext cx="4407425" cy="24152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" name="Chart 2">
              <a:extLst>
                <a:ext uri="{FF2B5EF4-FFF2-40B4-BE49-F238E27FC236}">
                  <a16:creationId xmlns:a16="http://schemas.microsoft.com/office/drawing/2014/main" id="{56D47821-942F-4FED-95C3-C444BEAB164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959462495"/>
                </p:ext>
              </p:extLst>
            </p:nvPr>
          </p:nvGraphicFramePr>
          <p:xfrm>
            <a:off x="5943840" y="2208753"/>
            <a:ext cx="4407425" cy="24152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3" name="Conexão reta 2">
              <a:extLst>
                <a:ext uri="{FF2B5EF4-FFF2-40B4-BE49-F238E27FC236}">
                  <a16:creationId xmlns:a16="http://schemas.microsoft.com/office/drawing/2014/main" id="{A8EDC91F-DEC8-49FF-BCB7-B3D159C04A6C}"/>
                </a:ext>
              </a:extLst>
            </p:cNvPr>
            <p:cNvCxnSpPr>
              <a:cxnSpLocks/>
            </p:cNvCxnSpPr>
            <p:nvPr/>
          </p:nvCxnSpPr>
          <p:spPr>
            <a:xfrm>
              <a:off x="1866900" y="2831428"/>
              <a:ext cx="39814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14">
              <a:extLst>
                <a:ext uri="{FF2B5EF4-FFF2-40B4-BE49-F238E27FC236}">
                  <a16:creationId xmlns:a16="http://schemas.microsoft.com/office/drawing/2014/main" id="{A4B92B48-4700-4658-8B33-1831F79C265A}"/>
                </a:ext>
              </a:extLst>
            </p:cNvPr>
            <p:cNvCxnSpPr>
              <a:cxnSpLocks/>
            </p:cNvCxnSpPr>
            <p:nvPr/>
          </p:nvCxnSpPr>
          <p:spPr>
            <a:xfrm>
              <a:off x="6305550" y="2831428"/>
              <a:ext cx="39814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BDA0FD8-E653-4351-A889-8B702470BB57}"/>
              </a:ext>
            </a:extLst>
          </p:cNvPr>
          <p:cNvGrpSpPr/>
          <p:nvPr/>
        </p:nvGrpSpPr>
        <p:grpSpPr>
          <a:xfrm>
            <a:off x="1508322" y="4645025"/>
            <a:ext cx="8842943" cy="2089050"/>
            <a:chOff x="1508322" y="4645025"/>
            <a:chExt cx="8842943" cy="2089050"/>
          </a:xfrm>
        </p:grpSpPr>
        <p:graphicFrame>
          <p:nvGraphicFramePr>
            <p:cNvPr id="16" name="Chart 2">
              <a:extLst>
                <a:ext uri="{FF2B5EF4-FFF2-40B4-BE49-F238E27FC236}">
                  <a16:creationId xmlns:a16="http://schemas.microsoft.com/office/drawing/2014/main" id="{232EC393-10E2-40F5-B137-6C83FB0AF40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94226232"/>
                </p:ext>
              </p:extLst>
            </p:nvPr>
          </p:nvGraphicFramePr>
          <p:xfrm>
            <a:off x="5943840" y="4645025"/>
            <a:ext cx="4407425" cy="18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7" name="Chart 2">
              <a:extLst>
                <a:ext uri="{FF2B5EF4-FFF2-40B4-BE49-F238E27FC236}">
                  <a16:creationId xmlns:a16="http://schemas.microsoft.com/office/drawing/2014/main" id="{8DB7DF31-150C-4073-BAAD-0DDC56026C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47336899"/>
                </p:ext>
              </p:extLst>
            </p:nvPr>
          </p:nvGraphicFramePr>
          <p:xfrm>
            <a:off x="1509391" y="4649674"/>
            <a:ext cx="4407425" cy="18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4A88073E-7781-4DD7-B47F-BF36EED0FD5A}"/>
                </a:ext>
              </a:extLst>
            </p:cNvPr>
            <p:cNvCxnSpPr>
              <a:cxnSpLocks/>
            </p:cNvCxnSpPr>
            <p:nvPr/>
          </p:nvCxnSpPr>
          <p:spPr>
            <a:xfrm>
              <a:off x="1866900" y="5929574"/>
              <a:ext cx="39814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88F0A6AC-14B6-4B51-B51A-C4E502B625F5}"/>
                </a:ext>
              </a:extLst>
            </p:cNvPr>
            <p:cNvCxnSpPr>
              <a:cxnSpLocks/>
            </p:cNvCxnSpPr>
            <p:nvPr/>
          </p:nvCxnSpPr>
          <p:spPr>
            <a:xfrm>
              <a:off x="6276975" y="5929574"/>
              <a:ext cx="398145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24">
              <a:extLst>
                <a:ext uri="{FF2B5EF4-FFF2-40B4-BE49-F238E27FC236}">
                  <a16:creationId xmlns:a16="http://schemas.microsoft.com/office/drawing/2014/main" id="{02339F74-ADE3-4974-98C5-FA00D9CA476E}"/>
                </a:ext>
              </a:extLst>
            </p:cNvPr>
            <p:cNvSpPr txBox="1"/>
            <p:nvPr/>
          </p:nvSpPr>
          <p:spPr>
            <a:xfrm>
              <a:off x="1508322" y="6482075"/>
              <a:ext cx="8841874" cy="252000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t-PT" dirty="0"/>
                <a:t>Taxas de retenção e desistência</a:t>
              </a:r>
            </a:p>
          </p:txBody>
        </p:sp>
      </p:grp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027A4C42-F2A5-464F-8FF1-99117C8DBD85}"/>
              </a:ext>
            </a:extLst>
          </p:cNvPr>
          <p:cNvCxnSpPr>
            <a:cxnSpLocks/>
          </p:cNvCxnSpPr>
          <p:nvPr/>
        </p:nvCxnSpPr>
        <p:spPr>
          <a:xfrm>
            <a:off x="6781800" y="4419600"/>
            <a:ext cx="14954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62A0ED64-5689-4E74-ABC8-32488B16BFF5}"/>
              </a:ext>
            </a:extLst>
          </p:cNvPr>
          <p:cNvCxnSpPr>
            <a:cxnSpLocks/>
          </p:cNvCxnSpPr>
          <p:nvPr/>
        </p:nvCxnSpPr>
        <p:spPr>
          <a:xfrm>
            <a:off x="6781800" y="4543425"/>
            <a:ext cx="61912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 reta 30">
            <a:extLst>
              <a:ext uri="{FF2B5EF4-FFF2-40B4-BE49-F238E27FC236}">
                <a16:creationId xmlns:a16="http://schemas.microsoft.com/office/drawing/2014/main" id="{F5BB07BA-83A2-466C-9780-F8092EC1FD8C}"/>
              </a:ext>
            </a:extLst>
          </p:cNvPr>
          <p:cNvCxnSpPr>
            <a:cxnSpLocks/>
          </p:cNvCxnSpPr>
          <p:nvPr/>
        </p:nvCxnSpPr>
        <p:spPr>
          <a:xfrm>
            <a:off x="2352675" y="4286250"/>
            <a:ext cx="6191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215B7E66-C467-418C-B9DA-BCADD48566D9}"/>
              </a:ext>
            </a:extLst>
          </p:cNvPr>
          <p:cNvCxnSpPr>
            <a:cxnSpLocks/>
          </p:cNvCxnSpPr>
          <p:nvPr/>
        </p:nvCxnSpPr>
        <p:spPr>
          <a:xfrm>
            <a:off x="3981450" y="4286250"/>
            <a:ext cx="7429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EA0EE19-F8A5-4013-BE18-CA84BB8B6566}"/>
              </a:ext>
            </a:extLst>
          </p:cNvPr>
          <p:cNvSpPr/>
          <p:nvPr/>
        </p:nvSpPr>
        <p:spPr>
          <a:xfrm>
            <a:off x="5549139" y="6072099"/>
            <a:ext cx="180000" cy="180000"/>
          </a:xfrm>
          <a:prstGeom prst="ellipse">
            <a:avLst/>
          </a:prstGeom>
          <a:solidFill>
            <a:srgbClr val="FFCCCC">
              <a:alpha val="40000"/>
            </a:srgb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D830CC0-FD0F-43D2-95A0-C7D54DCFCE89}"/>
              </a:ext>
            </a:extLst>
          </p:cNvPr>
          <p:cNvSpPr/>
          <p:nvPr/>
        </p:nvSpPr>
        <p:spPr>
          <a:xfrm>
            <a:off x="9978264" y="5495348"/>
            <a:ext cx="180000" cy="180000"/>
          </a:xfrm>
          <a:prstGeom prst="ellipse">
            <a:avLst/>
          </a:prstGeom>
          <a:solidFill>
            <a:srgbClr val="FFCCCC">
              <a:alpha val="4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118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389_TF45439525.potx" id="{0E97D7DE-F1CE-4262-827F-A866B6AF8E77}" vid="{3C6CDFB0-1744-41AB-8044-C777D2F1AA6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7661b91-8de8-46fe-92c3-c1bbdbb3a9c2">
      <Terms xmlns="http://schemas.microsoft.com/office/infopath/2007/PartnerControls"/>
    </lcf76f155ced4ddcb4097134ff3c332f>
    <TaxCatchAll xmlns="d7a72ff6-be9b-4ce2-a2c8-491815ca9bc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B483FDC34A9242854ACB5FED7CC73A" ma:contentTypeVersion="15" ma:contentTypeDescription="Crie um novo documento." ma:contentTypeScope="" ma:versionID="ff9ad185238f2fe722e5ff6d8a4a7ebb">
  <xsd:schema xmlns:xsd="http://www.w3.org/2001/XMLSchema" xmlns:xs="http://www.w3.org/2001/XMLSchema" xmlns:p="http://schemas.microsoft.com/office/2006/metadata/properties" xmlns:ns2="97661b91-8de8-46fe-92c3-c1bbdbb3a9c2" xmlns:ns3="d7a72ff6-be9b-4ce2-a2c8-491815ca9bc2" targetNamespace="http://schemas.microsoft.com/office/2006/metadata/properties" ma:root="true" ma:fieldsID="94475d13139538479630f0d513a32279" ns2:_="" ns3:_="">
    <xsd:import namespace="97661b91-8de8-46fe-92c3-c1bbdbb3a9c2"/>
    <xsd:import namespace="d7a72ff6-be9b-4ce2-a2c8-491815ca9b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661b91-8de8-46fe-92c3-c1bbdbb3a9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1d602765-7830-46ba-a66b-13b8df2c5c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a72ff6-be9b-4ce2-a2c8-491815ca9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0e397e2b-dca1-41b6-9222-05a327385647}" ma:internalName="TaxCatchAll" ma:showField="CatchAllData" ma:web="d7a72ff6-be9b-4ce2-a2c8-491815ca9b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38766F-4A4C-4A97-A586-D473DB738966}">
  <ds:schemaRefs>
    <ds:schemaRef ds:uri="http://purl.org/dc/terms/"/>
    <ds:schemaRef ds:uri="http://www.w3.org/XML/1998/namespace"/>
    <ds:schemaRef ds:uri="http://schemas.microsoft.com/office/2006/documentManagement/types"/>
    <ds:schemaRef ds:uri="06afad86-65f6-4c6c-a8a0-500189b025bd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9D4EA3-187B-4130-8E4D-A4F81F9678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3FDB4F-0F02-4717-AC87-E1F0C94E141C}"/>
</file>

<file path=docProps/app.xml><?xml version="1.0" encoding="utf-8"?>
<Properties xmlns="http://schemas.openxmlformats.org/officeDocument/2006/extended-properties" xmlns:vt="http://schemas.openxmlformats.org/officeDocument/2006/docPropsVTypes">
  <Template>tf45439525_win32</Template>
  <TotalTime>0</TotalTime>
  <Words>3627</Words>
  <Application>Microsoft Office PowerPoint</Application>
  <PresentationFormat>Widescreen</PresentationFormat>
  <Paragraphs>646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Leelawadee</vt:lpstr>
      <vt:lpstr>MS Shell Dlg 2</vt:lpstr>
      <vt:lpstr>Wingdings</vt:lpstr>
      <vt:lpstr>Wingdings 3</vt:lpstr>
      <vt:lpstr>Madison</vt:lpstr>
      <vt:lpstr>Os fundos comunitários e a política educativa em Portugal no quadro 2014-2020 mapeamento das operações PIICIE</vt:lpstr>
      <vt:lpstr>Inserir linha cronológica de visibilidade dos indicadores educativos em função dos QFP (hipótese para o futuro – depois cruzar com os indicadores da educação inclusiva?)</vt:lpstr>
      <vt:lpstr>Impacto dos Fundos Europeus dos QFP (Quadros Financeiros Plurianuais) </vt:lpstr>
      <vt:lpstr>Elegibilidade das regiões portuguesas no âmbito da Política de Coesão da UE</vt:lpstr>
      <vt:lpstr>Alocação e impacto dos fundos estruturais na Educação em Portugal</vt:lpstr>
      <vt:lpstr>O enquadramento da Educação nas Estratégias Europa 2020 e Portugal 2020 </vt:lpstr>
      <vt:lpstr>Operações do OT10 aprovadas nos PO Regionais – a PI 10.1</vt:lpstr>
      <vt:lpstr>Operações do OT10 aprovadas nos PO Regionais do Continente – os PIICIE</vt:lpstr>
      <vt:lpstr>Um breve olhar sobre os indicadores de sucesso escolar por NUTSII</vt:lpstr>
      <vt:lpstr>Um breve olhar sobre os indicadores de sucesso escolar por NUTSIII</vt:lpstr>
      <vt:lpstr>Operações PIICIE 1ª geração de operações aprovadas </vt:lpstr>
      <vt:lpstr>Operações PIICIE 1ª geração de operações aprovadas </vt:lpstr>
      <vt:lpstr>PIICIE Intermunicipais 1ª geração de operações aprovadas </vt:lpstr>
      <vt:lpstr>PIICIE Intermunicipais 1ª geração de operações aprovadas </vt:lpstr>
      <vt:lpstr>PIICIE Municipais 1ª geração de operações aprovadas </vt:lpstr>
      <vt:lpstr>PIICIE Municipais 1ª geração de operações aprovadas </vt:lpstr>
      <vt:lpstr>Tipificação de operações PIICIE Seleção de uma amostra de casos na região Centro</vt:lpstr>
      <vt:lpstr>Observações finais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2021-08-03T15:44:25Z</dcterms:created>
  <dcterms:modified xsi:type="dcterms:W3CDTF">2021-08-17T15:21:55Z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0x01010030B483FDC34A9242854ACB5FED7CC73A</vt:lpwstr>
  </property>
  <property fmtid="{D5CDD505-2E9C-101B-9397-08002B2CF9AE}" pid="3" name="MediaServiceImageTags">
    <vt:lpwstr/>
  </property>
</Properties>
</file>